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1" r:id="rId3"/>
    <p:sldId id="272" r:id="rId4"/>
    <p:sldId id="270" r:id="rId5"/>
    <p:sldId id="268" r:id="rId6"/>
    <p:sldId id="276" r:id="rId7"/>
    <p:sldId id="284" r:id="rId8"/>
    <p:sldId id="285" r:id="rId9"/>
    <p:sldId id="277" r:id="rId10"/>
    <p:sldId id="261" r:id="rId11"/>
    <p:sldId id="279" r:id="rId12"/>
    <p:sldId id="280" r:id="rId13"/>
    <p:sldId id="291" r:id="rId14"/>
    <p:sldId id="286" r:id="rId15"/>
    <p:sldId id="259" r:id="rId16"/>
    <p:sldId id="292" r:id="rId17"/>
    <p:sldId id="278" r:id="rId18"/>
    <p:sldId id="262" r:id="rId19"/>
    <p:sldId id="293" r:id="rId20"/>
    <p:sldId id="267" r:id="rId21"/>
    <p:sldId id="273" r:id="rId22"/>
    <p:sldId id="281" r:id="rId23"/>
    <p:sldId id="274" r:id="rId24"/>
    <p:sldId id="288" r:id="rId25"/>
    <p:sldId id="289" r:id="rId26"/>
    <p:sldId id="260" r:id="rId27"/>
    <p:sldId id="266"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66FF"/>
    <a:srgbClr val="2C297C"/>
    <a:srgbClr val="0000A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73957" autoAdjust="0"/>
  </p:normalViewPr>
  <p:slideViewPr>
    <p:cSldViewPr>
      <p:cViewPr>
        <p:scale>
          <a:sx n="100" d="100"/>
          <a:sy n="100" d="100"/>
        </p:scale>
        <p:origin x="-1104"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32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7373A-94DB-4D9A-8AAD-B543A88A75E5}" type="datetimeFigureOut">
              <a:rPr lang="en-CA" smtClean="0"/>
              <a:t>05/02/2014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4C86AC-7FFE-4B46-A8CF-653816D3D663}" type="slidenum">
              <a:rPr lang="en-CA" smtClean="0"/>
              <a:t>‹#›</a:t>
            </a:fld>
            <a:endParaRPr lang="en-CA"/>
          </a:p>
        </p:txBody>
      </p:sp>
    </p:spTree>
    <p:extLst>
      <p:ext uri="{BB962C8B-B14F-4D97-AF65-F5344CB8AC3E}">
        <p14:creationId xmlns:p14="http://schemas.microsoft.com/office/powerpoint/2010/main" val="140424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D4C86AC-7FFE-4B46-A8CF-653816D3D663}" type="slidenum">
              <a:rPr lang="en-CA" smtClean="0"/>
              <a:t>1</a:t>
            </a:fld>
            <a:endParaRPr lang="en-CA"/>
          </a:p>
        </p:txBody>
      </p:sp>
    </p:spTree>
    <p:extLst>
      <p:ext uri="{BB962C8B-B14F-4D97-AF65-F5344CB8AC3E}">
        <p14:creationId xmlns:p14="http://schemas.microsoft.com/office/powerpoint/2010/main" val="1487971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This motion was passed at Society Council 2013</a:t>
            </a:r>
          </a:p>
          <a:p>
            <a:r>
              <a:rPr lang="en-CA" dirty="0" smtClean="0"/>
              <a:t>Mover:  Leonard Day (Hydro One Local)</a:t>
            </a:r>
          </a:p>
          <a:p>
            <a:r>
              <a:rPr lang="en-CA" baseline="0" dirty="0" smtClean="0"/>
              <a:t>Seconder: Alex</a:t>
            </a:r>
            <a:r>
              <a:rPr lang="en-CA" dirty="0" smtClean="0"/>
              <a:t> Saba (OPG Local)</a:t>
            </a:r>
            <a:endParaRPr lang="en-CA"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10</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11</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12</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13</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21088"/>
          </a:xfrm>
        </p:spPr>
        <p:txBody>
          <a:bodyPr/>
          <a:lstStyle/>
          <a:p>
            <a:endParaRPr lang="en-CA" b="1"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14</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0D4C86AC-7FFE-4B46-A8CF-653816D3D663}" type="slidenum">
              <a:rPr lang="en-CA" smtClean="0"/>
              <a:t>15</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0D4C86AC-7FFE-4B46-A8CF-653816D3D663}" type="slidenum">
              <a:rPr lang="en-CA" smtClean="0"/>
              <a:t>16</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0D4C86AC-7FFE-4B46-A8CF-653816D3D663}" type="slidenum">
              <a:rPr lang="en-CA" smtClean="0"/>
              <a:t>17</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0D4C86AC-7FFE-4B46-A8CF-653816D3D663}" type="slidenum">
              <a:rPr lang="en-CA" smtClean="0"/>
              <a:t>18</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0D4C86AC-7FFE-4B46-A8CF-653816D3D663}" type="slidenum">
              <a:rPr lang="en-CA" smtClean="0"/>
              <a:t>19</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2</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21088"/>
          </a:xfrm>
        </p:spPr>
        <p:txBody>
          <a:bodyPr/>
          <a:lstStyle/>
          <a:p>
            <a:endParaRPr lang="en-CA" b="1"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20</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21088"/>
          </a:xfrm>
        </p:spPr>
        <p:txBody>
          <a:bodyPr/>
          <a:lstStyle/>
          <a:p>
            <a:endParaRPr lang="en-CA" b="1"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21</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21088"/>
          </a:xfrm>
        </p:spPr>
        <p:txBody>
          <a:bodyPr/>
          <a:lstStyle/>
          <a:p>
            <a:endParaRPr lang="en-CA" b="1"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22</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21088"/>
          </a:xfrm>
        </p:spPr>
        <p:txBody>
          <a:bodyPr/>
          <a:lstStyle/>
          <a:p>
            <a:endParaRPr lang="en-CA" b="1"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23</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21088"/>
          </a:xfrm>
        </p:spPr>
        <p:txBody>
          <a:bodyPr/>
          <a:lstStyle/>
          <a:p>
            <a:endParaRPr lang="en-CA" b="1"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24</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21088"/>
          </a:xfrm>
        </p:spPr>
        <p:txBody>
          <a:bodyPr/>
          <a:lstStyle/>
          <a:p>
            <a:endParaRPr lang="en-CA" b="1"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25</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26</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27</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28</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3</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4</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5</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21088"/>
          </a:xfrm>
        </p:spPr>
        <p:txBody>
          <a:bodyPr/>
          <a:lstStyle/>
          <a:p>
            <a:endParaRPr lang="en-CA" b="1"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6</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21088"/>
          </a:xfrm>
        </p:spPr>
        <p:txBody>
          <a:bodyPr/>
          <a:lstStyle/>
          <a:p>
            <a:endParaRPr lang="en-CA" b="1"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7</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21088"/>
          </a:xfrm>
        </p:spPr>
        <p:txBody>
          <a:bodyPr/>
          <a:lstStyle/>
          <a:p>
            <a:endParaRPr lang="en-CA" b="1"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8</a:t>
            </a:fld>
            <a:endParaRPr lang="en-CA"/>
          </a:p>
        </p:txBody>
      </p:sp>
    </p:spTree>
    <p:extLst>
      <p:ext uri="{BB962C8B-B14F-4D97-AF65-F5344CB8AC3E}">
        <p14:creationId xmlns:p14="http://schemas.microsoft.com/office/powerpoint/2010/main" val="2187044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21088"/>
          </a:xfrm>
        </p:spPr>
        <p:txBody>
          <a:bodyPr/>
          <a:lstStyle/>
          <a:p>
            <a:endParaRPr lang="en-CA" b="1" baseline="0" dirty="0" smtClean="0"/>
          </a:p>
        </p:txBody>
      </p:sp>
      <p:sp>
        <p:nvSpPr>
          <p:cNvPr id="4" name="Slide Number Placeholder 3"/>
          <p:cNvSpPr>
            <a:spLocks noGrp="1"/>
          </p:cNvSpPr>
          <p:nvPr>
            <p:ph type="sldNum" sz="quarter" idx="10"/>
          </p:nvPr>
        </p:nvSpPr>
        <p:spPr/>
        <p:txBody>
          <a:bodyPr/>
          <a:lstStyle/>
          <a:p>
            <a:fld id="{0D4C86AC-7FFE-4B46-A8CF-653816D3D663}" type="slidenum">
              <a:rPr lang="en-CA" smtClean="0"/>
              <a:t>9</a:t>
            </a:fld>
            <a:endParaRPr lang="en-CA"/>
          </a:p>
        </p:txBody>
      </p:sp>
    </p:spTree>
    <p:extLst>
      <p:ext uri="{BB962C8B-B14F-4D97-AF65-F5344CB8AC3E}">
        <p14:creationId xmlns:p14="http://schemas.microsoft.com/office/powerpoint/2010/main" val="218704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113B29B-CC84-4834-918F-BF5CC93B4FDB}" type="datetimeFigureOut">
              <a:rPr lang="en-CA" smtClean="0"/>
              <a:t>05/02/2014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0850E7-D850-4DB9-9413-410D51C4D03F}" type="slidenum">
              <a:rPr lang="en-CA" smtClean="0"/>
              <a:t>‹#›</a:t>
            </a:fld>
            <a:endParaRPr lang="en-CA"/>
          </a:p>
        </p:txBody>
      </p:sp>
    </p:spTree>
    <p:extLst>
      <p:ext uri="{BB962C8B-B14F-4D97-AF65-F5344CB8AC3E}">
        <p14:creationId xmlns:p14="http://schemas.microsoft.com/office/powerpoint/2010/main" val="368435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113B29B-CC84-4834-918F-BF5CC93B4FDB}" type="datetimeFigureOut">
              <a:rPr lang="en-CA" smtClean="0"/>
              <a:t>05/02/2014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0850E7-D850-4DB9-9413-410D51C4D03F}" type="slidenum">
              <a:rPr lang="en-CA" smtClean="0"/>
              <a:t>‹#›</a:t>
            </a:fld>
            <a:endParaRPr lang="en-CA"/>
          </a:p>
        </p:txBody>
      </p:sp>
    </p:spTree>
    <p:extLst>
      <p:ext uri="{BB962C8B-B14F-4D97-AF65-F5344CB8AC3E}">
        <p14:creationId xmlns:p14="http://schemas.microsoft.com/office/powerpoint/2010/main" val="1209247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113B29B-CC84-4834-918F-BF5CC93B4FDB}" type="datetimeFigureOut">
              <a:rPr lang="en-CA" smtClean="0"/>
              <a:t>05/02/2014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0850E7-D850-4DB9-9413-410D51C4D03F}" type="slidenum">
              <a:rPr lang="en-CA" smtClean="0"/>
              <a:t>‹#›</a:t>
            </a:fld>
            <a:endParaRPr lang="en-CA"/>
          </a:p>
        </p:txBody>
      </p:sp>
    </p:spTree>
    <p:extLst>
      <p:ext uri="{BB962C8B-B14F-4D97-AF65-F5344CB8AC3E}">
        <p14:creationId xmlns:p14="http://schemas.microsoft.com/office/powerpoint/2010/main" val="225330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113B29B-CC84-4834-918F-BF5CC93B4FDB}" type="datetimeFigureOut">
              <a:rPr lang="en-CA" smtClean="0"/>
              <a:t>05/02/2014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0850E7-D850-4DB9-9413-410D51C4D03F}" type="slidenum">
              <a:rPr lang="en-CA" smtClean="0"/>
              <a:t>‹#›</a:t>
            </a:fld>
            <a:endParaRPr lang="en-CA"/>
          </a:p>
        </p:txBody>
      </p:sp>
    </p:spTree>
    <p:extLst>
      <p:ext uri="{BB962C8B-B14F-4D97-AF65-F5344CB8AC3E}">
        <p14:creationId xmlns:p14="http://schemas.microsoft.com/office/powerpoint/2010/main" val="47055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13B29B-CC84-4834-918F-BF5CC93B4FDB}" type="datetimeFigureOut">
              <a:rPr lang="en-CA" smtClean="0"/>
              <a:t>05/02/2014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0850E7-D850-4DB9-9413-410D51C4D03F}" type="slidenum">
              <a:rPr lang="en-CA" smtClean="0"/>
              <a:t>‹#›</a:t>
            </a:fld>
            <a:endParaRPr lang="en-CA"/>
          </a:p>
        </p:txBody>
      </p:sp>
    </p:spTree>
    <p:extLst>
      <p:ext uri="{BB962C8B-B14F-4D97-AF65-F5344CB8AC3E}">
        <p14:creationId xmlns:p14="http://schemas.microsoft.com/office/powerpoint/2010/main" val="368589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113B29B-CC84-4834-918F-BF5CC93B4FDB}" type="datetimeFigureOut">
              <a:rPr lang="en-CA" smtClean="0"/>
              <a:t>05/02/2014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90850E7-D850-4DB9-9413-410D51C4D03F}" type="slidenum">
              <a:rPr lang="en-CA" smtClean="0"/>
              <a:t>‹#›</a:t>
            </a:fld>
            <a:endParaRPr lang="en-CA"/>
          </a:p>
        </p:txBody>
      </p:sp>
    </p:spTree>
    <p:extLst>
      <p:ext uri="{BB962C8B-B14F-4D97-AF65-F5344CB8AC3E}">
        <p14:creationId xmlns:p14="http://schemas.microsoft.com/office/powerpoint/2010/main" val="302232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113B29B-CC84-4834-918F-BF5CC93B4FDB}" type="datetimeFigureOut">
              <a:rPr lang="en-CA" smtClean="0"/>
              <a:t>05/02/2014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90850E7-D850-4DB9-9413-410D51C4D03F}" type="slidenum">
              <a:rPr lang="en-CA" smtClean="0"/>
              <a:t>‹#›</a:t>
            </a:fld>
            <a:endParaRPr lang="en-CA"/>
          </a:p>
        </p:txBody>
      </p:sp>
    </p:spTree>
    <p:extLst>
      <p:ext uri="{BB962C8B-B14F-4D97-AF65-F5344CB8AC3E}">
        <p14:creationId xmlns:p14="http://schemas.microsoft.com/office/powerpoint/2010/main" val="26364272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113B29B-CC84-4834-918F-BF5CC93B4FDB}" type="datetimeFigureOut">
              <a:rPr lang="en-CA" smtClean="0"/>
              <a:t>05/02/2014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90850E7-D850-4DB9-9413-410D51C4D03F}" type="slidenum">
              <a:rPr lang="en-CA" smtClean="0"/>
              <a:t>‹#›</a:t>
            </a:fld>
            <a:endParaRPr lang="en-CA"/>
          </a:p>
        </p:txBody>
      </p:sp>
    </p:spTree>
    <p:extLst>
      <p:ext uri="{BB962C8B-B14F-4D97-AF65-F5344CB8AC3E}">
        <p14:creationId xmlns:p14="http://schemas.microsoft.com/office/powerpoint/2010/main" val="1875112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3B29B-CC84-4834-918F-BF5CC93B4FDB}" type="datetimeFigureOut">
              <a:rPr lang="en-CA" smtClean="0"/>
              <a:t>05/02/2014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90850E7-D850-4DB9-9413-410D51C4D03F}" type="slidenum">
              <a:rPr lang="en-CA" smtClean="0"/>
              <a:t>‹#›</a:t>
            </a:fld>
            <a:endParaRPr lang="en-CA"/>
          </a:p>
        </p:txBody>
      </p:sp>
    </p:spTree>
    <p:extLst>
      <p:ext uri="{BB962C8B-B14F-4D97-AF65-F5344CB8AC3E}">
        <p14:creationId xmlns:p14="http://schemas.microsoft.com/office/powerpoint/2010/main" val="1093246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3B29B-CC84-4834-918F-BF5CC93B4FDB}" type="datetimeFigureOut">
              <a:rPr lang="en-CA" smtClean="0"/>
              <a:t>05/02/2014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90850E7-D850-4DB9-9413-410D51C4D03F}" type="slidenum">
              <a:rPr lang="en-CA" smtClean="0"/>
              <a:t>‹#›</a:t>
            </a:fld>
            <a:endParaRPr lang="en-CA"/>
          </a:p>
        </p:txBody>
      </p:sp>
    </p:spTree>
    <p:extLst>
      <p:ext uri="{BB962C8B-B14F-4D97-AF65-F5344CB8AC3E}">
        <p14:creationId xmlns:p14="http://schemas.microsoft.com/office/powerpoint/2010/main" val="664116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13B29B-CC84-4834-918F-BF5CC93B4FDB}" type="datetimeFigureOut">
              <a:rPr lang="en-CA" smtClean="0"/>
              <a:t>05/02/2014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90850E7-D850-4DB9-9413-410D51C4D03F}" type="slidenum">
              <a:rPr lang="en-CA" smtClean="0"/>
              <a:t>‹#›</a:t>
            </a:fld>
            <a:endParaRPr lang="en-CA"/>
          </a:p>
        </p:txBody>
      </p:sp>
    </p:spTree>
    <p:extLst>
      <p:ext uri="{BB962C8B-B14F-4D97-AF65-F5344CB8AC3E}">
        <p14:creationId xmlns:p14="http://schemas.microsoft.com/office/powerpoint/2010/main" val="1695577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13B29B-CC84-4834-918F-BF5CC93B4FDB}" type="datetimeFigureOut">
              <a:rPr lang="en-CA" smtClean="0"/>
              <a:t>05/02/2014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850E7-D850-4DB9-9413-410D51C4D03F}" type="slidenum">
              <a:rPr lang="en-CA" smtClean="0"/>
              <a:t>‹#›</a:t>
            </a:fld>
            <a:endParaRPr lang="en-CA"/>
          </a:p>
        </p:txBody>
      </p:sp>
    </p:spTree>
    <p:extLst>
      <p:ext uri="{BB962C8B-B14F-4D97-AF65-F5344CB8AC3E}">
        <p14:creationId xmlns:p14="http://schemas.microsoft.com/office/powerpoint/2010/main" val="276971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www.thesociety.ca/workersright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2.wmf"/><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jpg"/><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29.wmf"/><Relationship Id="rId5" Type="http://schemas.openxmlformats.org/officeDocument/2006/relationships/image" Target="../media/image28.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jpg"/><Relationship Id="rId7"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anadianlabour.ca/action-center/together-fairness-works" TargetMode="External"/><Relationship Id="rId11" Type="http://schemas.openxmlformats.org/officeDocument/2006/relationships/image" Target="../media/image14.png"/><Relationship Id="rId5" Type="http://schemas.openxmlformats.org/officeDocument/2006/relationships/hyperlink" Target="http://www.labourcouncil.ca/workersrights.html" TargetMode="External"/><Relationship Id="rId10" Type="http://schemas.microsoft.com/office/2007/relationships/hdphoto" Target="../media/hdphoto2.wdp"/><Relationship Id="rId4" Type="http://schemas.openxmlformats.org/officeDocument/2006/relationships/hyperlink" Target="http://ofl.ca/index.php/campaigns/workersrights/" TargetMode="Externa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44824"/>
            <a:ext cx="5112568" cy="1080120"/>
          </a:xfrm>
        </p:spPr>
        <p:txBody>
          <a:bodyPr>
            <a:normAutofit/>
          </a:bodyPr>
          <a:lstStyle/>
          <a:p>
            <a:r>
              <a:rPr lang="en-CA" sz="4000" b="1" dirty="0" smtClean="0">
                <a:solidFill>
                  <a:schemeClr val="bg1"/>
                </a:solidFill>
                <a:latin typeface="Arial" panose="020B0604020202020204" pitchFamily="34" charset="0"/>
                <a:cs typeface="Arial" panose="020B0604020202020204" pitchFamily="34" charset="0"/>
              </a:rPr>
              <a:t>Workers’ Rights</a:t>
            </a:r>
            <a:endParaRPr lang="en-CA" sz="4000" b="1"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67544" y="2636912"/>
            <a:ext cx="5184576" cy="1752600"/>
          </a:xfrm>
        </p:spPr>
        <p:txBody>
          <a:bodyPr/>
          <a:lstStyle/>
          <a:p>
            <a:r>
              <a:rPr lang="en-US" altLang="en-US" sz="2400" b="1" dirty="0" smtClean="0">
                <a:solidFill>
                  <a:srgbClr val="FEC22D"/>
                </a:solidFill>
                <a:latin typeface="Arial" panose="020B0604020202020204" pitchFamily="34" charset="0"/>
                <a:cs typeface="Arial" panose="020B0604020202020204" pitchFamily="34" charset="0"/>
              </a:rPr>
              <a:t>Stand up for what matters</a:t>
            </a:r>
          </a:p>
          <a:p>
            <a:endParaRPr lang="en-US" altLang="en-US" sz="2400" b="1" dirty="0" smtClean="0">
              <a:solidFill>
                <a:srgbClr val="FEC22D"/>
              </a:solidFill>
              <a:latin typeface="Arial" panose="020B0604020202020204" pitchFamily="34" charset="0"/>
              <a:cs typeface="Arial" panose="020B0604020202020204" pitchFamily="34" charset="0"/>
            </a:endParaRPr>
          </a:p>
          <a:p>
            <a:endParaRPr lang="en-CA"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4437112"/>
            <a:ext cx="2234552" cy="2234552"/>
          </a:xfrm>
          <a:prstGeom prst="rect">
            <a:avLst/>
          </a:prstGeom>
        </p:spPr>
      </p:pic>
    </p:spTree>
    <p:extLst>
      <p:ext uri="{BB962C8B-B14F-4D97-AF65-F5344CB8AC3E}">
        <p14:creationId xmlns:p14="http://schemas.microsoft.com/office/powerpoint/2010/main" val="816954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6768752" cy="1143000"/>
          </a:xfrm>
        </p:spPr>
        <p:txBody>
          <a:bodyPr>
            <a:normAutofit fontScale="90000"/>
          </a:bodyPr>
          <a:lstStyle/>
          <a:p>
            <a:r>
              <a:rPr lang="en-US" altLang="en-US" sz="3600" b="1" dirty="0" smtClean="0">
                <a:solidFill>
                  <a:srgbClr val="2C297C"/>
                </a:solidFill>
                <a:latin typeface="Arial" charset="0"/>
              </a:rPr>
              <a:t>Society Council 2013</a:t>
            </a:r>
            <a:br>
              <a:rPr lang="en-US" altLang="en-US" sz="3600" b="1" dirty="0" smtClean="0">
                <a:solidFill>
                  <a:srgbClr val="2C297C"/>
                </a:solidFill>
                <a:latin typeface="Arial" charset="0"/>
              </a:rPr>
            </a:br>
            <a:r>
              <a:rPr lang="en-US" altLang="en-US" sz="3600" b="1" dirty="0" smtClean="0">
                <a:solidFill>
                  <a:srgbClr val="2C297C"/>
                </a:solidFill>
                <a:latin typeface="Arial" charset="0"/>
              </a:rPr>
              <a:t>Motion</a:t>
            </a:r>
            <a:endParaRPr lang="en-CA" sz="3600" b="1" dirty="0">
              <a:solidFill>
                <a:srgbClr val="2C297C"/>
              </a:solidFill>
            </a:endParaRPr>
          </a:p>
        </p:txBody>
      </p:sp>
      <p:sp>
        <p:nvSpPr>
          <p:cNvPr id="4" name="TextBox 3"/>
          <p:cNvSpPr txBox="1"/>
          <p:nvPr/>
        </p:nvSpPr>
        <p:spPr>
          <a:xfrm>
            <a:off x="971600" y="1340768"/>
            <a:ext cx="8064896" cy="452431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CA" dirty="0"/>
              <a:t/>
            </a:r>
            <a:br>
              <a:rPr lang="en-CA" dirty="0"/>
            </a:br>
            <a:r>
              <a:rPr lang="en-CA" dirty="0"/>
              <a:t>                Whereas the delegates to Society Council 2013 recognize the threat to our members and all workers posed by the unprecedented </a:t>
            </a:r>
            <a:r>
              <a:rPr lang="en-CA" dirty="0" smtClean="0"/>
              <a:t>attack </a:t>
            </a:r>
            <a:r>
              <a:rPr lang="en-CA" dirty="0"/>
              <a:t>on </a:t>
            </a:r>
            <a:r>
              <a:rPr lang="en-CA" dirty="0" smtClean="0"/>
              <a:t>workers’ rights;</a:t>
            </a:r>
            <a:r>
              <a:rPr lang="en-CA" dirty="0"/>
              <a:t/>
            </a:r>
            <a:br>
              <a:rPr lang="en-CA" dirty="0"/>
            </a:br>
            <a:r>
              <a:rPr lang="en-CA" dirty="0"/>
              <a:t/>
            </a:r>
            <a:br>
              <a:rPr lang="en-CA" dirty="0"/>
            </a:br>
            <a:r>
              <a:rPr lang="en-CA" dirty="0"/>
              <a:t>THEREFORE be it resolved that Society Central shall develop a plan to ensure that each Society member is engaged and educated about the on-going threat to their collective bargaining rights, pension and benefits, </a:t>
            </a:r>
            <a:br>
              <a:rPr lang="en-CA" dirty="0"/>
            </a:br>
            <a:r>
              <a:rPr lang="en-CA" dirty="0"/>
              <a:t/>
            </a:r>
            <a:br>
              <a:rPr lang="en-CA" dirty="0"/>
            </a:br>
            <a:r>
              <a:rPr lang="en-CA" dirty="0"/>
              <a:t>THEREFORE be it resolved that within </a:t>
            </a:r>
            <a:r>
              <a:rPr lang="en-CA" b="1" dirty="0"/>
              <a:t>1 month </a:t>
            </a:r>
            <a:r>
              <a:rPr lang="en-CA" dirty="0"/>
              <a:t>Society Central bring representation from each Local to customize the membership engagement plan that meets the needs of their members; </a:t>
            </a:r>
            <a:br>
              <a:rPr lang="en-CA" dirty="0"/>
            </a:br>
            <a:r>
              <a:rPr lang="en-CA" dirty="0"/>
              <a:t/>
            </a:r>
            <a:br>
              <a:rPr lang="en-CA" dirty="0"/>
            </a:br>
            <a:r>
              <a:rPr lang="en-CA" dirty="0"/>
              <a:t>THEREFORE be it further resolved that Society Central shall provide each Local with assistance as necessary to ensure that each member receives personal contact to educate them about the threat to their rights by </a:t>
            </a:r>
            <a:r>
              <a:rPr lang="en-CA" b="1" dirty="0"/>
              <a:t>March 31, 2014</a:t>
            </a:r>
            <a:r>
              <a:rPr lang="en-CA" dirty="0"/>
              <a:t>.</a:t>
            </a:r>
            <a:br>
              <a:rPr lang="en-CA" dirty="0"/>
            </a:br>
            <a:endParaRPr lang="en-CA"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304" y="5887728"/>
            <a:ext cx="896488" cy="896488"/>
          </a:xfrm>
          <a:prstGeom prst="rect">
            <a:avLst/>
          </a:prstGeom>
        </p:spPr>
      </p:pic>
    </p:spTree>
    <p:extLst>
      <p:ext uri="{BB962C8B-B14F-4D97-AF65-F5344CB8AC3E}">
        <p14:creationId xmlns:p14="http://schemas.microsoft.com/office/powerpoint/2010/main" val="382113486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6768752" cy="1143000"/>
          </a:xfrm>
        </p:spPr>
        <p:txBody>
          <a:bodyPr>
            <a:normAutofit fontScale="90000"/>
          </a:bodyPr>
          <a:lstStyle/>
          <a:p>
            <a:r>
              <a:rPr lang="en-US" altLang="en-US" sz="3600" b="1" dirty="0" smtClean="0">
                <a:solidFill>
                  <a:srgbClr val="2C297C"/>
                </a:solidFill>
                <a:latin typeface="Arial" charset="0"/>
              </a:rPr>
              <a:t>What Has Transpired Since This Motion Was Passed?</a:t>
            </a:r>
            <a:endParaRPr lang="en-CA" sz="3600" b="1" dirty="0">
              <a:solidFill>
                <a:srgbClr val="2C297C"/>
              </a:solidFill>
            </a:endParaRPr>
          </a:p>
        </p:txBody>
      </p:sp>
      <p:sp>
        <p:nvSpPr>
          <p:cNvPr id="4" name="TextBox 3"/>
          <p:cNvSpPr txBox="1"/>
          <p:nvPr/>
        </p:nvSpPr>
        <p:spPr>
          <a:xfrm>
            <a:off x="971600" y="1916832"/>
            <a:ext cx="8064896" cy="224676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itchFamily="34" charset="0"/>
              <a:buChar char="•"/>
            </a:pPr>
            <a:r>
              <a:rPr lang="en-CA" sz="2000" dirty="0" smtClean="0"/>
              <a:t>Scott Travers appointed 2 elected representatives to lead the Workers’ Rights campaign – Michelle Johnston, EVP-Policy &amp; Keith Rattai-LVP, Hydro One</a:t>
            </a:r>
          </a:p>
          <a:p>
            <a:pPr marL="285750" indent="-285750">
              <a:buFont typeface="Arial" pitchFamily="34" charset="0"/>
              <a:buChar char="•"/>
            </a:pPr>
            <a:r>
              <a:rPr lang="en-CA" sz="2000" dirty="0" smtClean="0"/>
              <a:t>Initial meeting with the LVP’s took place on November 14, 2013 and a Workers’ Rights Committee was struck</a:t>
            </a:r>
          </a:p>
          <a:p>
            <a:pPr marL="285750" indent="-285750">
              <a:buFont typeface="Arial" pitchFamily="34" charset="0"/>
              <a:buChar char="•"/>
            </a:pPr>
            <a:r>
              <a:rPr lang="en-CA" sz="2000" dirty="0" smtClean="0"/>
              <a:t>Subsequent meetings ensued and significant work has been done to ensure the Workers’ Rights campaign reaches all members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pic>
        <p:nvPicPr>
          <p:cNvPr id="1027" name="Picture 3" descr="C:\Users\Michelle Johnston\AppData\Local\Microsoft\Windows\Temporary Internet Files\Content.IE5\R66CPEEN\MC90028336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9513" y="4315352"/>
            <a:ext cx="2076623" cy="209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42590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99592" y="1316088"/>
            <a:ext cx="7848872" cy="4416594"/>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CA" sz="2800" dirty="0" smtClean="0"/>
              <a:t>Workers</a:t>
            </a:r>
            <a:r>
              <a:rPr lang="en-CA" sz="2800" dirty="0"/>
              <a:t>’ Rights Committee </a:t>
            </a:r>
            <a:r>
              <a:rPr lang="en-CA" sz="2800" dirty="0" smtClean="0"/>
              <a:t>members:</a:t>
            </a:r>
            <a:endParaRPr lang="en-CA" sz="2800" dirty="0"/>
          </a:p>
          <a:p>
            <a:pPr marL="800100" lvl="1" indent="-342900">
              <a:buFont typeface="Arial" pitchFamily="34" charset="0"/>
              <a:buChar char="•"/>
            </a:pPr>
            <a:r>
              <a:rPr lang="en-CA" sz="2300" dirty="0"/>
              <a:t>Michelle Johnston – Chair</a:t>
            </a:r>
          </a:p>
          <a:p>
            <a:pPr marL="800100" lvl="1" indent="-342900">
              <a:buFont typeface="Arial" pitchFamily="34" charset="0"/>
              <a:buChar char="•"/>
            </a:pPr>
            <a:r>
              <a:rPr lang="en-CA" sz="2300" dirty="0"/>
              <a:t>Keith Rattai – </a:t>
            </a:r>
            <a:r>
              <a:rPr lang="en-CA" sz="2300" dirty="0" smtClean="0"/>
              <a:t>Chair</a:t>
            </a:r>
            <a:endParaRPr lang="en-CA" sz="2300" dirty="0"/>
          </a:p>
          <a:p>
            <a:pPr marL="800100" lvl="1" indent="-342900">
              <a:buFont typeface="Arial" pitchFamily="34" charset="0"/>
              <a:buChar char="•"/>
            </a:pPr>
            <a:r>
              <a:rPr lang="en-CA" sz="2300" dirty="0"/>
              <a:t>Jim Botari – Hydro One Local</a:t>
            </a:r>
          </a:p>
          <a:p>
            <a:pPr marL="800100" lvl="1" indent="-342900">
              <a:buFont typeface="Arial" pitchFamily="34" charset="0"/>
              <a:buChar char="•"/>
            </a:pPr>
            <a:r>
              <a:rPr lang="en-CA" sz="2300" dirty="0"/>
              <a:t>Dave Brown – IESO Local</a:t>
            </a:r>
          </a:p>
          <a:p>
            <a:pPr marL="800100" lvl="1" indent="-342900">
              <a:buFont typeface="Arial" pitchFamily="34" charset="0"/>
              <a:buChar char="•"/>
            </a:pPr>
            <a:r>
              <a:rPr lang="en-CA" sz="2300" dirty="0"/>
              <a:t>David Brown-OEB Local</a:t>
            </a:r>
          </a:p>
          <a:p>
            <a:pPr marL="800100" lvl="1" indent="-342900">
              <a:buFont typeface="Arial" pitchFamily="34" charset="0"/>
              <a:buChar char="•"/>
            </a:pPr>
            <a:r>
              <a:rPr lang="en-CA" sz="2300" dirty="0"/>
              <a:t>Jose </a:t>
            </a:r>
            <a:r>
              <a:rPr lang="en-CA" sz="2300" dirty="0" err="1"/>
              <a:t>Freire-Canosa</a:t>
            </a:r>
            <a:r>
              <a:rPr lang="en-CA" sz="2300" dirty="0"/>
              <a:t>-NWMO Local</a:t>
            </a:r>
          </a:p>
          <a:p>
            <a:pPr marL="800100" lvl="1" indent="-342900">
              <a:buFont typeface="Arial" pitchFamily="34" charset="0"/>
              <a:buChar char="•"/>
            </a:pPr>
            <a:r>
              <a:rPr lang="en-CA" sz="2300" dirty="0"/>
              <a:t>Renee Frost/Dianne Mowat-</a:t>
            </a:r>
            <a:r>
              <a:rPr lang="en-CA" sz="2300" dirty="0" err="1"/>
              <a:t>Inergi</a:t>
            </a:r>
            <a:r>
              <a:rPr lang="en-CA" sz="2300" dirty="0"/>
              <a:t> Local</a:t>
            </a:r>
          </a:p>
          <a:p>
            <a:pPr marL="800100" lvl="1" indent="-342900">
              <a:buFont typeface="Arial" pitchFamily="34" charset="0"/>
              <a:buChar char="•"/>
            </a:pPr>
            <a:r>
              <a:rPr lang="en-CA" sz="2300" dirty="0"/>
              <a:t>Mike </a:t>
            </a:r>
            <a:r>
              <a:rPr lang="en-CA" sz="2300" dirty="0" err="1"/>
              <a:t>Gade</a:t>
            </a:r>
            <a:r>
              <a:rPr lang="en-CA" sz="2300" dirty="0"/>
              <a:t>-Bruce Power Local</a:t>
            </a:r>
          </a:p>
          <a:p>
            <a:pPr marL="800100" lvl="1" indent="-342900">
              <a:buFont typeface="Arial" pitchFamily="34" charset="0"/>
              <a:buChar char="•"/>
            </a:pPr>
            <a:r>
              <a:rPr lang="en-CA" sz="2300" dirty="0"/>
              <a:t>Camber Muir/Sophia Fung-AMEC NSS Local</a:t>
            </a:r>
          </a:p>
          <a:p>
            <a:pPr marL="800100" lvl="1" indent="-342900">
              <a:buFont typeface="Arial" pitchFamily="34" charset="0"/>
              <a:buChar char="•"/>
            </a:pPr>
            <a:r>
              <a:rPr lang="en-CA" sz="2300" dirty="0"/>
              <a:t>Alex Saba-OPG Local</a:t>
            </a:r>
          </a:p>
          <a:p>
            <a:pPr marL="800100" lvl="1" indent="-342900">
              <a:buFont typeface="Arial" pitchFamily="34" charset="0"/>
              <a:buChar char="•"/>
            </a:pPr>
            <a:r>
              <a:rPr lang="en-CA" sz="2300" dirty="0"/>
              <a:t>Andrea </a:t>
            </a:r>
            <a:r>
              <a:rPr lang="en-CA" sz="2300" dirty="0" err="1"/>
              <a:t>Zamecnik</a:t>
            </a:r>
            <a:r>
              <a:rPr lang="en-CA" sz="2300" dirty="0"/>
              <a:t>-New Horizon Local</a:t>
            </a:r>
          </a:p>
        </p:txBody>
      </p:sp>
      <p:sp>
        <p:nvSpPr>
          <p:cNvPr id="2" name="Title 1"/>
          <p:cNvSpPr>
            <a:spLocks noGrp="1"/>
          </p:cNvSpPr>
          <p:nvPr>
            <p:ph type="title"/>
          </p:nvPr>
        </p:nvSpPr>
        <p:spPr>
          <a:xfrm>
            <a:off x="1619672" y="274638"/>
            <a:ext cx="6768752" cy="1143000"/>
          </a:xfrm>
        </p:spPr>
        <p:txBody>
          <a:bodyPr>
            <a:normAutofit fontScale="90000"/>
          </a:bodyPr>
          <a:lstStyle/>
          <a:p>
            <a:r>
              <a:rPr lang="en-US" altLang="en-US" sz="3600" b="1" dirty="0" smtClean="0">
                <a:solidFill>
                  <a:srgbClr val="2C297C"/>
                </a:solidFill>
                <a:latin typeface="Arial" charset="0"/>
              </a:rPr>
              <a:t>What Has Transpired Since This Motion Was Passed?</a:t>
            </a:r>
            <a:endParaRPr lang="en-CA" sz="3600" b="1" dirty="0">
              <a:solidFill>
                <a:srgbClr val="2C297C"/>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5598" y="2204864"/>
            <a:ext cx="21907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01180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6768752" cy="1143000"/>
          </a:xfrm>
        </p:spPr>
        <p:txBody>
          <a:bodyPr>
            <a:normAutofit fontScale="90000"/>
          </a:bodyPr>
          <a:lstStyle/>
          <a:p>
            <a:r>
              <a:rPr lang="en-US" altLang="en-US" sz="3600" b="1" dirty="0" smtClean="0">
                <a:solidFill>
                  <a:srgbClr val="2C297C"/>
                </a:solidFill>
                <a:latin typeface="Arial" charset="0"/>
              </a:rPr>
              <a:t>What Has Transpired Since This Motion Was Passed?</a:t>
            </a:r>
            <a:endParaRPr lang="en-CA" sz="3600" b="1" dirty="0">
              <a:solidFill>
                <a:srgbClr val="2C297C"/>
              </a:solidFill>
            </a:endParaRPr>
          </a:p>
        </p:txBody>
      </p:sp>
      <p:sp>
        <p:nvSpPr>
          <p:cNvPr id="4" name="TextBox 3"/>
          <p:cNvSpPr txBox="1"/>
          <p:nvPr/>
        </p:nvSpPr>
        <p:spPr>
          <a:xfrm>
            <a:off x="971600" y="1916832"/>
            <a:ext cx="8064896" cy="2246769"/>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CA" sz="2800" dirty="0"/>
              <a:t>Now we need             </a:t>
            </a:r>
            <a:r>
              <a:rPr lang="en-CA" sz="2800" dirty="0" smtClean="0"/>
              <a:t> </a:t>
            </a:r>
            <a:r>
              <a:rPr lang="en-CA" sz="3600" b="1" dirty="0" smtClean="0">
                <a:ln w="1905"/>
                <a:solidFill>
                  <a:srgbClr val="00FF00"/>
                </a:solidFill>
                <a:effectLst>
                  <a:innerShdw blurRad="69850" dist="43180" dir="5400000">
                    <a:srgbClr val="000000">
                      <a:alpha val="65000"/>
                    </a:srgbClr>
                  </a:innerShdw>
                </a:effectLst>
              </a:rPr>
              <a:t>YOU</a:t>
            </a:r>
            <a:endParaRPr lang="en-CA" sz="2800" b="1" dirty="0">
              <a:ln w="19050">
                <a:solidFill>
                  <a:schemeClr val="tx2">
                    <a:tint val="1000"/>
                  </a:schemeClr>
                </a:solidFill>
                <a:prstDash val="solid"/>
              </a:ln>
              <a:solidFill>
                <a:srgbClr val="00FF00"/>
              </a:solidFill>
              <a:effectLst>
                <a:outerShdw blurRad="50000" dist="50800" dir="7500000" algn="tl">
                  <a:srgbClr val="000000">
                    <a:shade val="5000"/>
                    <a:alpha val="35000"/>
                  </a:srgbClr>
                </a:outerShdw>
              </a:effectLst>
            </a:endParaRPr>
          </a:p>
          <a:p>
            <a:pPr marL="285750" indent="-285750">
              <a:buFont typeface="Arial" pitchFamily="34" charset="0"/>
              <a:buChar char="•"/>
            </a:pPr>
            <a:endParaRPr lang="en-CA" sz="2000" dirty="0"/>
          </a:p>
          <a:p>
            <a:pPr marL="742950" lvl="1" indent="-285750">
              <a:buFont typeface="Arial" pitchFamily="34" charset="0"/>
              <a:buChar char="•"/>
            </a:pPr>
            <a:r>
              <a:rPr lang="en-CA" sz="2800" dirty="0"/>
              <a:t>to become informed, </a:t>
            </a:r>
          </a:p>
          <a:p>
            <a:pPr marL="742950" lvl="1" indent="-285750">
              <a:buFont typeface="Arial" pitchFamily="34" charset="0"/>
              <a:buChar char="•"/>
            </a:pPr>
            <a:r>
              <a:rPr lang="en-CA" sz="2800" dirty="0"/>
              <a:t>to talk to friends and family and </a:t>
            </a:r>
          </a:p>
          <a:p>
            <a:pPr marL="742950" lvl="1" indent="-285750">
              <a:buFont typeface="Arial" pitchFamily="34" charset="0"/>
              <a:buChar char="•"/>
            </a:pPr>
            <a:r>
              <a:rPr lang="en-CA" sz="2800" dirty="0"/>
              <a:t>to vote in the next Provincial election</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0161" y="1988840"/>
            <a:ext cx="543694" cy="568407"/>
          </a:xfrm>
          <a:prstGeom prst="rect">
            <a:avLst/>
          </a:prstGeom>
        </p:spPr>
      </p:pic>
      <p:pic>
        <p:nvPicPr>
          <p:cNvPr id="1030" name="Picture 6" descr="C:\Users\Michelle Johnston\AppData\Local\Microsoft\Windows\Temporary Internet Files\Content.IE5\KSREGVLN\MC91021705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4298443"/>
            <a:ext cx="1872208" cy="23732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Tree>
    <p:extLst>
      <p:ext uri="{BB962C8B-B14F-4D97-AF65-F5344CB8AC3E}">
        <p14:creationId xmlns:p14="http://schemas.microsoft.com/office/powerpoint/2010/main" val="305904924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55576" y="116632"/>
            <a:ext cx="8229600" cy="1143000"/>
          </a:xfrm>
        </p:spPr>
        <p:txBody>
          <a:bodyPr>
            <a:normAutofit/>
          </a:bodyPr>
          <a:lstStyle/>
          <a:p>
            <a:r>
              <a:rPr lang="en-CA" sz="3600" b="1" dirty="0" smtClean="0">
                <a:solidFill>
                  <a:srgbClr val="2C297C"/>
                </a:solidFill>
                <a:latin typeface="Arial" pitchFamily="34" charset="0"/>
                <a:cs typeface="Arial" pitchFamily="34" charset="0"/>
              </a:rPr>
              <a:t>What Is The Society Doing?</a:t>
            </a:r>
            <a:endParaRPr lang="en-CA" sz="3600" b="1" dirty="0">
              <a:solidFill>
                <a:srgbClr val="2C297C"/>
              </a:solidFill>
              <a:latin typeface="Arial" pitchFamily="34" charset="0"/>
              <a:cs typeface="Arial" pitchFamily="34" charset="0"/>
            </a:endParaRPr>
          </a:p>
        </p:txBody>
      </p:sp>
      <p:sp>
        <p:nvSpPr>
          <p:cNvPr id="5" name="Content Placeholder 4"/>
          <p:cNvSpPr>
            <a:spLocks noGrp="1"/>
          </p:cNvSpPr>
          <p:nvPr>
            <p:ph idx="1"/>
          </p:nvPr>
        </p:nvSpPr>
        <p:spPr>
          <a:xfrm>
            <a:off x="737192" y="2044119"/>
            <a:ext cx="8229600" cy="4968552"/>
          </a:xfrm>
        </p:spPr>
        <p:txBody>
          <a:bodyPr>
            <a:normAutofit/>
          </a:bodyPr>
          <a:lstStyle/>
          <a:p>
            <a:pPr lvl="1">
              <a:buFont typeface="Wingdings" pitchFamily="2" charset="2"/>
              <a:buChar char="ü"/>
            </a:pPr>
            <a:r>
              <a:rPr lang="en-CA" dirty="0" smtClean="0"/>
              <a:t>Each Local has developed its </a:t>
            </a:r>
            <a:r>
              <a:rPr lang="en-CA" dirty="0"/>
              <a:t>own Local Engagement Plan with the goal of speaking face-to-face with every single member of </a:t>
            </a:r>
            <a:r>
              <a:rPr lang="en-CA" dirty="0" smtClean="0"/>
              <a:t>their </a:t>
            </a:r>
            <a:r>
              <a:rPr lang="en-CA" dirty="0"/>
              <a:t>Local about this </a:t>
            </a:r>
            <a:r>
              <a:rPr lang="en-CA" dirty="0" smtClean="0"/>
              <a:t>campaign by March 31, 2014.</a:t>
            </a:r>
          </a:p>
          <a:p>
            <a:pPr lvl="1">
              <a:buFont typeface="Wingdings" pitchFamily="2" charset="2"/>
              <a:buChar char="ü"/>
            </a:pPr>
            <a:r>
              <a:rPr lang="en-CA" b="1" dirty="0" smtClean="0">
                <a:effectLst>
                  <a:outerShdw blurRad="38100" dist="38100" dir="2700000" algn="tl">
                    <a:srgbClr val="000000">
                      <a:alpha val="43137"/>
                    </a:srgbClr>
                  </a:outerShdw>
                </a:effectLst>
              </a:rPr>
              <a:t>Get </a:t>
            </a:r>
            <a:r>
              <a:rPr lang="en-CA" b="1" dirty="0">
                <a:effectLst>
                  <a:outerShdw blurRad="38100" dist="38100" dir="2700000" algn="tl">
                    <a:srgbClr val="000000">
                      <a:alpha val="43137"/>
                    </a:srgbClr>
                  </a:outerShdw>
                </a:effectLst>
              </a:rPr>
              <a:t>educated </a:t>
            </a:r>
            <a:r>
              <a:rPr lang="en-CA" dirty="0"/>
              <a:t>and </a:t>
            </a:r>
            <a:r>
              <a:rPr lang="en-CA" b="1" dirty="0">
                <a:effectLst>
                  <a:outerShdw blurRad="38100" dist="38100" dir="2700000" algn="tl">
                    <a:srgbClr val="000000">
                      <a:alpha val="43137"/>
                    </a:srgbClr>
                  </a:outerShdw>
                </a:effectLst>
              </a:rPr>
              <a:t>get involved</a:t>
            </a:r>
            <a:r>
              <a:rPr lang="en-CA" dirty="0"/>
              <a:t>. You can’t afford not to. For more information, contact your Local Vice President.</a:t>
            </a:r>
          </a:p>
          <a:p>
            <a:pPr marL="457200" lvl="1" indent="0" algn="ctr">
              <a:buNone/>
            </a:pPr>
            <a:r>
              <a:rPr lang="en-CA" dirty="0">
                <a:hlinkClick r:id="rId4"/>
              </a:rPr>
              <a:t>https://www.thesociety.ca/workersrights</a:t>
            </a:r>
            <a:r>
              <a:rPr lang="en-CA" dirty="0" smtClean="0">
                <a:hlinkClick r:id="rId4"/>
              </a:rPr>
              <a:t>/</a:t>
            </a:r>
            <a:endParaRPr lang="en-CA" dirty="0" smtClean="0"/>
          </a:p>
          <a:p>
            <a:pPr marL="457200" lvl="1" indent="0" algn="ctr">
              <a:buNone/>
            </a:pPr>
            <a:endParaRPr lang="en-CA" dirty="0"/>
          </a:p>
        </p:txBody>
      </p:sp>
      <p:sp>
        <p:nvSpPr>
          <p:cNvPr id="2" name="TextBox 1"/>
          <p:cNvSpPr txBox="1"/>
          <p:nvPr/>
        </p:nvSpPr>
        <p:spPr>
          <a:xfrm>
            <a:off x="1115616" y="1052735"/>
            <a:ext cx="7704856" cy="984885"/>
          </a:xfrm>
          <a:prstGeom prst="rect">
            <a:avLst/>
          </a:prstGeom>
          <a:noFill/>
        </p:spPr>
        <p:txBody>
          <a:bodyPr wrap="square" rtlCol="0">
            <a:spAutoFit/>
          </a:bodyPr>
          <a:lstStyle/>
          <a:p>
            <a:pPr marL="0" lvl="1"/>
            <a:r>
              <a:rPr lang="en-CA" sz="4000" b="1" i="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63500">
                    <a:schemeClr val="accent4">
                      <a:satMod val="175000"/>
                      <a:alpha val="40000"/>
                    </a:schemeClr>
                  </a:glow>
                  <a:outerShdw blurRad="41275" dist="12700" dir="12000000" algn="tl" rotWithShape="0">
                    <a:srgbClr val="000000">
                      <a:alpha val="40000"/>
                    </a:srgbClr>
                  </a:outerShdw>
                </a:effectLst>
              </a:rPr>
              <a:t>The Society Is Mobilizing Members</a:t>
            </a:r>
          </a:p>
          <a:p>
            <a:endParaRPr lang="en-CA"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Tree>
    <p:extLst>
      <p:ext uri="{BB962C8B-B14F-4D97-AF65-F5344CB8AC3E}">
        <p14:creationId xmlns:p14="http://schemas.microsoft.com/office/powerpoint/2010/main" val="78300117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1" name="Picture 3" descr="C:\Users\Michelle Johnston\AppData\Local\Microsoft\Windows\Temporary Internet Files\Content.IE5\KSREGVLN\dglxasset[1].pn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763688" y="836712"/>
            <a:ext cx="6415608" cy="64156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19672" y="274638"/>
            <a:ext cx="6768752" cy="1143000"/>
          </a:xfrm>
        </p:spPr>
        <p:txBody>
          <a:bodyPr>
            <a:normAutofit fontScale="90000"/>
          </a:bodyPr>
          <a:lstStyle/>
          <a:p>
            <a:r>
              <a:rPr lang="en-CA" altLang="en-US" sz="3600" b="1" dirty="0">
                <a:solidFill>
                  <a:srgbClr val="2C297C"/>
                </a:solidFill>
                <a:latin typeface="Arial" charset="0"/>
              </a:rPr>
              <a:t>The </a:t>
            </a:r>
            <a:r>
              <a:rPr lang="en-CA" altLang="en-US" sz="3600" b="1" dirty="0" smtClean="0">
                <a:solidFill>
                  <a:srgbClr val="2C297C"/>
                </a:solidFill>
                <a:latin typeface="Arial" charset="0"/>
              </a:rPr>
              <a:t>Attack </a:t>
            </a:r>
            <a:r>
              <a:rPr lang="en-CA" altLang="en-US" sz="3600" b="1" dirty="0">
                <a:solidFill>
                  <a:srgbClr val="2C297C"/>
                </a:solidFill>
                <a:latin typeface="Arial" charset="0"/>
              </a:rPr>
              <a:t>on </a:t>
            </a:r>
            <a:r>
              <a:rPr lang="en-CA" altLang="en-US" sz="3600" b="1" dirty="0" smtClean="0">
                <a:solidFill>
                  <a:srgbClr val="2C297C"/>
                </a:solidFill>
                <a:latin typeface="Arial" charset="0"/>
              </a:rPr>
              <a:t>Workers</a:t>
            </a:r>
            <a:r>
              <a:rPr lang="en-CA" altLang="en-US" sz="3600" b="1" dirty="0">
                <a:solidFill>
                  <a:srgbClr val="2C297C"/>
                </a:solidFill>
                <a:latin typeface="Arial" charset="0"/>
              </a:rPr>
              <a:t>’ and </a:t>
            </a:r>
            <a:r>
              <a:rPr lang="en-CA" altLang="en-US" sz="3600" b="1" dirty="0" smtClean="0">
                <a:solidFill>
                  <a:srgbClr val="2C297C"/>
                </a:solidFill>
                <a:latin typeface="Arial" charset="0"/>
              </a:rPr>
              <a:t>Union Rights </a:t>
            </a:r>
            <a:r>
              <a:rPr lang="en-CA" altLang="en-US" sz="3600" b="1" dirty="0">
                <a:solidFill>
                  <a:srgbClr val="2C297C"/>
                </a:solidFill>
                <a:latin typeface="Arial" charset="0"/>
              </a:rPr>
              <a:t>is </a:t>
            </a:r>
            <a:r>
              <a:rPr lang="en-CA" altLang="en-US" sz="3600" b="1" dirty="0" smtClean="0">
                <a:solidFill>
                  <a:srgbClr val="2C297C"/>
                </a:solidFill>
                <a:latin typeface="Arial" charset="0"/>
              </a:rPr>
              <a:t>Not New</a:t>
            </a:r>
            <a:endParaRPr lang="en-CA" sz="3600" b="1" dirty="0">
              <a:solidFill>
                <a:srgbClr val="2C297C"/>
              </a:solidFill>
            </a:endParaRPr>
          </a:p>
        </p:txBody>
      </p:sp>
      <p:sp>
        <p:nvSpPr>
          <p:cNvPr id="3" name="Content Placeholder 2"/>
          <p:cNvSpPr>
            <a:spLocks noGrp="1"/>
          </p:cNvSpPr>
          <p:nvPr>
            <p:ph idx="1"/>
          </p:nvPr>
        </p:nvSpPr>
        <p:spPr>
          <a:xfrm>
            <a:off x="1043608" y="2564904"/>
            <a:ext cx="7848872" cy="3384375"/>
          </a:xfrm>
        </p:spPr>
        <p:txBody>
          <a:bodyPr>
            <a:normAutofit/>
          </a:bodyPr>
          <a:lstStyle/>
          <a:p>
            <a:pPr lvl="0">
              <a:spcBef>
                <a:spcPts val="800"/>
              </a:spcBef>
              <a:buNone/>
              <a:defRPr/>
            </a:pPr>
            <a:r>
              <a:rPr lang="en-CA" sz="2400" dirty="0" smtClean="0">
                <a:solidFill>
                  <a:srgbClr val="000000"/>
                </a:solidFill>
                <a:latin typeface="+mj-lt"/>
                <a:cs typeface="Arial"/>
              </a:rPr>
              <a:t>Most recently from a </a:t>
            </a:r>
            <a:r>
              <a:rPr lang="en-CA" sz="2400" b="1" u="sng" dirty="0" smtClean="0">
                <a:solidFill>
                  <a:srgbClr val="000000"/>
                </a:solidFill>
                <a:latin typeface="+mj-lt"/>
                <a:cs typeface="Arial"/>
              </a:rPr>
              <a:t>Federal</a:t>
            </a:r>
            <a:r>
              <a:rPr lang="en-CA" sz="2400" dirty="0" smtClean="0">
                <a:solidFill>
                  <a:srgbClr val="000000"/>
                </a:solidFill>
                <a:latin typeface="+mj-lt"/>
                <a:cs typeface="Arial"/>
              </a:rPr>
              <a:t> level: </a:t>
            </a:r>
          </a:p>
          <a:p>
            <a:pPr lvl="0">
              <a:spcBef>
                <a:spcPts val="800"/>
              </a:spcBef>
              <a:buNone/>
              <a:defRPr/>
            </a:pPr>
            <a:endParaRPr lang="en-CA" sz="2400" dirty="0" smtClean="0">
              <a:solidFill>
                <a:srgbClr val="000000"/>
              </a:solidFill>
              <a:latin typeface="+mj-lt"/>
              <a:cs typeface="Arial"/>
            </a:endParaRPr>
          </a:p>
          <a:p>
            <a:pPr>
              <a:spcBef>
                <a:spcPts val="800"/>
              </a:spcBef>
              <a:defRPr/>
            </a:pPr>
            <a:r>
              <a:rPr lang="en-CA" sz="2400" dirty="0" smtClean="0">
                <a:latin typeface="+mj-lt"/>
                <a:cs typeface="Arial"/>
              </a:rPr>
              <a:t>Bill </a:t>
            </a:r>
            <a:r>
              <a:rPr lang="en-CA" sz="2400" dirty="0">
                <a:latin typeface="+mj-lt"/>
                <a:cs typeface="Arial"/>
              </a:rPr>
              <a:t>C-377 (Federal</a:t>
            </a:r>
            <a:r>
              <a:rPr lang="en-CA" sz="2400" dirty="0" smtClean="0">
                <a:latin typeface="+mj-lt"/>
                <a:cs typeface="Arial"/>
              </a:rPr>
              <a:t>) – Financial reporting</a:t>
            </a:r>
          </a:p>
          <a:p>
            <a:pPr>
              <a:spcBef>
                <a:spcPts val="800"/>
              </a:spcBef>
              <a:defRPr/>
            </a:pPr>
            <a:r>
              <a:rPr lang="en-CA" sz="2400" dirty="0" smtClean="0">
                <a:latin typeface="+mj-lt"/>
                <a:cs typeface="Arial"/>
              </a:rPr>
              <a:t>Back-to-work </a:t>
            </a:r>
            <a:r>
              <a:rPr lang="en-CA" sz="2400" dirty="0">
                <a:latin typeface="+mj-lt"/>
                <a:cs typeface="Arial"/>
              </a:rPr>
              <a:t>legislation used 5 times in 2 years (</a:t>
            </a:r>
            <a:r>
              <a:rPr lang="en-CA" sz="2400" dirty="0" smtClean="0">
                <a:latin typeface="+mj-lt"/>
                <a:cs typeface="Arial"/>
              </a:rPr>
              <a:t>Federal)</a:t>
            </a:r>
          </a:p>
          <a:p>
            <a:pPr>
              <a:spcBef>
                <a:spcPts val="800"/>
              </a:spcBef>
              <a:defRPr/>
            </a:pPr>
            <a:r>
              <a:rPr lang="en-CA" sz="2400" dirty="0" smtClean="0">
                <a:latin typeface="+mj-lt"/>
                <a:cs typeface="Arial"/>
              </a:rPr>
              <a:t>Bill </a:t>
            </a:r>
            <a:r>
              <a:rPr lang="en-CA" sz="2400" dirty="0">
                <a:latin typeface="+mj-lt"/>
                <a:cs typeface="Arial"/>
              </a:rPr>
              <a:t>C-525 [Federal</a:t>
            </a:r>
            <a:r>
              <a:rPr lang="en-CA" sz="2400" dirty="0" smtClean="0">
                <a:latin typeface="+mj-lt"/>
                <a:cs typeface="Arial"/>
              </a:rPr>
              <a:t>] – Obtaining more than 50% of entire bargaining unit to become certified</a:t>
            </a:r>
            <a:endParaRPr lang="en-CA" sz="2400" dirty="0">
              <a:latin typeface="+mj-lt"/>
              <a:cs typeface="Arial"/>
            </a:endParaRPr>
          </a:p>
          <a:p>
            <a:endParaRPr lang="en-CA" dirty="0" smtClean="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
        <p:nvSpPr>
          <p:cNvPr id="4" name="TextBox 3"/>
          <p:cNvSpPr txBox="1"/>
          <p:nvPr/>
        </p:nvSpPr>
        <p:spPr>
          <a:xfrm>
            <a:off x="1043608" y="1556792"/>
            <a:ext cx="7848872" cy="810478"/>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spcBef>
                <a:spcPts val="800"/>
              </a:spcBef>
              <a:defRPr/>
            </a:pPr>
            <a:r>
              <a:rPr lang="en-CA" sz="2000" dirty="0">
                <a:solidFill>
                  <a:schemeClr val="bg1"/>
                </a:solidFill>
                <a:cs typeface="Arial"/>
              </a:rPr>
              <a:t>Since 1980, 196 of 212 labour laws passed have eroded </a:t>
            </a:r>
          </a:p>
          <a:p>
            <a:pPr algn="ctr">
              <a:spcBef>
                <a:spcPts val="800"/>
              </a:spcBef>
              <a:defRPr/>
            </a:pPr>
            <a:r>
              <a:rPr lang="en-CA" sz="2000" dirty="0">
                <a:solidFill>
                  <a:schemeClr val="bg1"/>
                </a:solidFill>
                <a:cs typeface="Arial"/>
              </a:rPr>
              <a:t>workers’ rights</a:t>
            </a:r>
            <a:r>
              <a:rPr lang="en-CA" sz="2000" dirty="0" smtClean="0">
                <a:solidFill>
                  <a:schemeClr val="bg1"/>
                </a:solidFill>
                <a:cs typeface="Arial"/>
              </a:rPr>
              <a:t>.</a:t>
            </a:r>
            <a:endParaRPr lang="en-CA" sz="2000" dirty="0">
              <a:solidFill>
                <a:schemeClr val="bg1"/>
              </a:solidFill>
            </a:endParaRPr>
          </a:p>
        </p:txBody>
      </p:sp>
    </p:spTree>
    <p:extLst>
      <p:ext uri="{BB962C8B-B14F-4D97-AF65-F5344CB8AC3E}">
        <p14:creationId xmlns:p14="http://schemas.microsoft.com/office/powerpoint/2010/main" val="319820947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1" name="Picture 3" descr="C:\Users\Michelle Johnston\AppData\Local\Microsoft\Windows\Temporary Internet Files\Content.IE5\KSREGVLN\dglxasset[1].pn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763688" y="836712"/>
            <a:ext cx="6415608" cy="64156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19672" y="274638"/>
            <a:ext cx="6768752" cy="1143000"/>
          </a:xfrm>
        </p:spPr>
        <p:txBody>
          <a:bodyPr>
            <a:normAutofit fontScale="90000"/>
          </a:bodyPr>
          <a:lstStyle/>
          <a:p>
            <a:r>
              <a:rPr lang="en-CA" altLang="en-US" sz="3600" b="1" dirty="0">
                <a:solidFill>
                  <a:srgbClr val="2C297C"/>
                </a:solidFill>
                <a:latin typeface="Arial" charset="0"/>
              </a:rPr>
              <a:t>The </a:t>
            </a:r>
            <a:r>
              <a:rPr lang="en-CA" altLang="en-US" sz="3600" b="1" dirty="0" smtClean="0">
                <a:solidFill>
                  <a:srgbClr val="2C297C"/>
                </a:solidFill>
                <a:latin typeface="Arial" charset="0"/>
              </a:rPr>
              <a:t>Attack </a:t>
            </a:r>
            <a:r>
              <a:rPr lang="en-CA" altLang="en-US" sz="3600" b="1" dirty="0">
                <a:solidFill>
                  <a:srgbClr val="2C297C"/>
                </a:solidFill>
                <a:latin typeface="Arial" charset="0"/>
              </a:rPr>
              <a:t>on </a:t>
            </a:r>
            <a:r>
              <a:rPr lang="en-CA" altLang="en-US" sz="3600" b="1" dirty="0" smtClean="0">
                <a:solidFill>
                  <a:srgbClr val="2C297C"/>
                </a:solidFill>
                <a:latin typeface="Arial" charset="0"/>
              </a:rPr>
              <a:t>Workers</a:t>
            </a:r>
            <a:r>
              <a:rPr lang="en-CA" altLang="en-US" sz="3600" b="1" dirty="0">
                <a:solidFill>
                  <a:srgbClr val="2C297C"/>
                </a:solidFill>
                <a:latin typeface="Arial" charset="0"/>
              </a:rPr>
              <a:t>’ and </a:t>
            </a:r>
            <a:r>
              <a:rPr lang="en-CA" altLang="en-US" sz="3600" b="1" dirty="0" smtClean="0">
                <a:solidFill>
                  <a:srgbClr val="2C297C"/>
                </a:solidFill>
                <a:latin typeface="Arial" charset="0"/>
              </a:rPr>
              <a:t>Union Rights </a:t>
            </a:r>
            <a:r>
              <a:rPr lang="en-CA" altLang="en-US" sz="3600" b="1" dirty="0">
                <a:solidFill>
                  <a:srgbClr val="2C297C"/>
                </a:solidFill>
                <a:latin typeface="Arial" charset="0"/>
              </a:rPr>
              <a:t>is </a:t>
            </a:r>
            <a:r>
              <a:rPr lang="en-CA" altLang="en-US" sz="3600" b="1" dirty="0" smtClean="0">
                <a:solidFill>
                  <a:srgbClr val="2C297C"/>
                </a:solidFill>
                <a:latin typeface="Arial" charset="0"/>
              </a:rPr>
              <a:t>Not New</a:t>
            </a:r>
            <a:endParaRPr lang="en-CA" sz="3600" b="1" dirty="0">
              <a:solidFill>
                <a:srgbClr val="2C297C"/>
              </a:solidFill>
            </a:endParaRPr>
          </a:p>
        </p:txBody>
      </p:sp>
      <p:sp>
        <p:nvSpPr>
          <p:cNvPr id="3" name="Content Placeholder 2"/>
          <p:cNvSpPr>
            <a:spLocks noGrp="1"/>
          </p:cNvSpPr>
          <p:nvPr>
            <p:ph idx="1"/>
          </p:nvPr>
        </p:nvSpPr>
        <p:spPr>
          <a:xfrm>
            <a:off x="1043608" y="1600200"/>
            <a:ext cx="7848872" cy="4349079"/>
          </a:xfrm>
        </p:spPr>
        <p:txBody>
          <a:bodyPr>
            <a:normAutofit/>
          </a:bodyPr>
          <a:lstStyle/>
          <a:p>
            <a:pPr lvl="0">
              <a:spcBef>
                <a:spcPts val="800"/>
              </a:spcBef>
              <a:buNone/>
              <a:defRPr/>
            </a:pPr>
            <a:r>
              <a:rPr lang="en-CA" sz="2400" dirty="0" smtClean="0">
                <a:solidFill>
                  <a:srgbClr val="000000"/>
                </a:solidFill>
                <a:latin typeface="+mj-lt"/>
                <a:cs typeface="Arial"/>
              </a:rPr>
              <a:t>Most recently from a </a:t>
            </a:r>
            <a:r>
              <a:rPr lang="en-CA" sz="2400" b="1" u="sng" dirty="0" smtClean="0">
                <a:solidFill>
                  <a:srgbClr val="000000"/>
                </a:solidFill>
                <a:latin typeface="+mj-lt"/>
                <a:cs typeface="Arial"/>
              </a:rPr>
              <a:t>Provincial</a:t>
            </a:r>
            <a:r>
              <a:rPr lang="en-CA" sz="2400" dirty="0" smtClean="0">
                <a:solidFill>
                  <a:srgbClr val="000000"/>
                </a:solidFill>
                <a:latin typeface="+mj-lt"/>
                <a:cs typeface="Arial"/>
              </a:rPr>
              <a:t> level: </a:t>
            </a:r>
          </a:p>
          <a:p>
            <a:pPr lvl="0">
              <a:spcBef>
                <a:spcPts val="800"/>
              </a:spcBef>
              <a:buNone/>
              <a:defRPr/>
            </a:pPr>
            <a:endParaRPr lang="en-CA" sz="2400" dirty="0" smtClean="0">
              <a:solidFill>
                <a:srgbClr val="000000"/>
              </a:solidFill>
              <a:latin typeface="+mj-lt"/>
              <a:cs typeface="Arial"/>
            </a:endParaRPr>
          </a:p>
          <a:p>
            <a:pPr>
              <a:spcBef>
                <a:spcPts val="800"/>
              </a:spcBef>
              <a:defRPr/>
            </a:pPr>
            <a:r>
              <a:rPr lang="en-CA" sz="2400" dirty="0" smtClean="0">
                <a:latin typeface="+mj-lt"/>
                <a:cs typeface="Arial"/>
              </a:rPr>
              <a:t>Bill </a:t>
            </a:r>
            <a:r>
              <a:rPr lang="en-CA" sz="2400" dirty="0">
                <a:latin typeface="+mj-lt"/>
                <a:cs typeface="Arial"/>
              </a:rPr>
              <a:t>62 [Ontario</a:t>
            </a:r>
            <a:r>
              <a:rPr lang="en-CA" sz="2400" dirty="0" smtClean="0">
                <a:latin typeface="+mj-lt"/>
                <a:cs typeface="Arial"/>
              </a:rPr>
              <a:t>] – Removal of card certification</a:t>
            </a:r>
          </a:p>
          <a:p>
            <a:pPr>
              <a:spcBef>
                <a:spcPts val="800"/>
              </a:spcBef>
              <a:defRPr/>
            </a:pPr>
            <a:r>
              <a:rPr lang="en-CA" sz="2400" dirty="0" smtClean="0">
                <a:latin typeface="+mj-lt"/>
                <a:cs typeface="Arial"/>
              </a:rPr>
              <a:t>Bill </a:t>
            </a:r>
            <a:r>
              <a:rPr lang="en-CA" sz="2400" dirty="0">
                <a:latin typeface="+mj-lt"/>
                <a:cs typeface="Arial"/>
              </a:rPr>
              <a:t>63 [Ontario</a:t>
            </a:r>
            <a:r>
              <a:rPr lang="en-CA" sz="2400" dirty="0" smtClean="0">
                <a:latin typeface="+mj-lt"/>
                <a:cs typeface="Arial"/>
              </a:rPr>
              <a:t>] -  Removal of OLRB’s power to make procedural rules</a:t>
            </a:r>
          </a:p>
          <a:p>
            <a:pPr>
              <a:spcBef>
                <a:spcPts val="800"/>
              </a:spcBef>
              <a:defRPr/>
            </a:pPr>
            <a:r>
              <a:rPr lang="en-CA" sz="2400" dirty="0" smtClean="0">
                <a:latin typeface="+mj-lt"/>
                <a:cs typeface="Arial"/>
              </a:rPr>
              <a:t>Bill </a:t>
            </a:r>
            <a:r>
              <a:rPr lang="en-CA" sz="2400" dirty="0">
                <a:latin typeface="+mj-lt"/>
                <a:cs typeface="Arial"/>
              </a:rPr>
              <a:t>64 [Ontario</a:t>
            </a:r>
            <a:r>
              <a:rPr lang="en-CA" sz="2400" dirty="0" smtClean="0">
                <a:latin typeface="+mj-lt"/>
                <a:cs typeface="Arial"/>
              </a:rPr>
              <a:t>] – Union dues</a:t>
            </a:r>
          </a:p>
          <a:p>
            <a:endParaRPr lang="en-CA" dirty="0" smtClean="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Tree>
    <p:extLst>
      <p:ext uri="{BB962C8B-B14F-4D97-AF65-F5344CB8AC3E}">
        <p14:creationId xmlns:p14="http://schemas.microsoft.com/office/powerpoint/2010/main" val="153100259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sz="3600" b="1" dirty="0" smtClean="0">
                <a:solidFill>
                  <a:srgbClr val="2C297C"/>
                </a:solidFill>
                <a:latin typeface="Arial" charset="0"/>
              </a:rPr>
              <a:t>It Doesn’t Stop There….</a:t>
            </a:r>
            <a:endParaRPr lang="en-CA" sz="3600" b="1" dirty="0">
              <a:solidFill>
                <a:srgbClr val="2C297C"/>
              </a:solidFill>
            </a:endParaRPr>
          </a:p>
        </p:txBody>
      </p:sp>
      <p:sp>
        <p:nvSpPr>
          <p:cNvPr id="3" name="Content Placeholder 2"/>
          <p:cNvSpPr>
            <a:spLocks noGrp="1"/>
          </p:cNvSpPr>
          <p:nvPr>
            <p:ph sz="half" idx="1"/>
          </p:nvPr>
        </p:nvSpPr>
        <p:spPr>
          <a:xfrm>
            <a:off x="1030193" y="1484784"/>
            <a:ext cx="4038600" cy="4525963"/>
          </a:xfrm>
        </p:spPr>
        <p:txBody>
          <a:bodyPr>
            <a:normAutofit/>
          </a:bodyPr>
          <a:lstStyle/>
          <a:p>
            <a:r>
              <a:rPr lang="en-CA" sz="2400" dirty="0"/>
              <a:t>Tim </a:t>
            </a:r>
            <a:r>
              <a:rPr lang="en-CA" sz="2400" dirty="0" err="1"/>
              <a:t>Hudak</a:t>
            </a:r>
            <a:r>
              <a:rPr lang="en-CA" sz="2400" dirty="0"/>
              <a:t> has taken the attack on workers and their unions to a new level with his </a:t>
            </a:r>
            <a:r>
              <a:rPr lang="en-CA" sz="2400" dirty="0" smtClean="0"/>
              <a:t>white paper entitled “Paths to Prosperity” – Flexible Labour Markets.</a:t>
            </a:r>
          </a:p>
          <a:p>
            <a:r>
              <a:rPr lang="en-CA" sz="2400" dirty="0" smtClean="0"/>
              <a:t>This </a:t>
            </a:r>
            <a:r>
              <a:rPr lang="en-CA" sz="2400" dirty="0"/>
              <a:t>is unprecedented in Canadian history. It is a page </a:t>
            </a:r>
            <a:r>
              <a:rPr lang="en-CA" sz="2400" dirty="0" smtClean="0"/>
              <a:t>that is </a:t>
            </a:r>
            <a:r>
              <a:rPr lang="en-CA" sz="2400" dirty="0"/>
              <a:t>taken from the right-wing "Tea Party" in U.S. politics</a:t>
            </a:r>
          </a:p>
          <a:p>
            <a:pPr marL="0" indent="0">
              <a:buNone/>
            </a:pPr>
            <a:endParaRPr lang="en-CA" sz="2800"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835" y="2204864"/>
            <a:ext cx="3719919" cy="278634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Tree>
    <p:extLst>
      <p:ext uri="{BB962C8B-B14F-4D97-AF65-F5344CB8AC3E}">
        <p14:creationId xmlns:p14="http://schemas.microsoft.com/office/powerpoint/2010/main" val="370447049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3688" y="260648"/>
            <a:ext cx="6851104" cy="730002"/>
          </a:xfrm>
        </p:spPr>
        <p:txBody>
          <a:bodyPr>
            <a:normAutofit/>
          </a:bodyPr>
          <a:lstStyle/>
          <a:p>
            <a:r>
              <a:rPr lang="en-US" altLang="en-US" sz="3600" b="1" dirty="0" smtClean="0">
                <a:solidFill>
                  <a:srgbClr val="2C297C"/>
                </a:solidFill>
                <a:latin typeface="Arial" charset="0"/>
              </a:rPr>
              <a:t>What is the Rand Formula?</a:t>
            </a:r>
            <a:endParaRPr lang="en-CA" sz="3600" b="1" dirty="0">
              <a:solidFill>
                <a:srgbClr val="2C297C"/>
              </a:solidFill>
            </a:endParaRPr>
          </a:p>
        </p:txBody>
      </p:sp>
      <p:sp>
        <p:nvSpPr>
          <p:cNvPr id="5" name="Text Placeholder 4"/>
          <p:cNvSpPr>
            <a:spLocks noGrp="1"/>
          </p:cNvSpPr>
          <p:nvPr>
            <p:ph type="body" sz="half" idx="2"/>
          </p:nvPr>
        </p:nvSpPr>
        <p:spPr>
          <a:xfrm>
            <a:off x="827584" y="1412776"/>
            <a:ext cx="3816424" cy="4464496"/>
          </a:xfrm>
        </p:spPr>
        <p:txBody>
          <a:bodyPr>
            <a:normAutofit fontScale="85000" lnSpcReduction="10000"/>
          </a:bodyPr>
          <a:lstStyle/>
          <a:p>
            <a:pPr marL="342900" lvl="0" indent="-342900">
              <a:buFont typeface="Arial" panose="020B0604020202020204" pitchFamily="34" charset="0"/>
              <a:buChar char="•"/>
            </a:pPr>
            <a:r>
              <a:rPr lang="en-CA" sz="3200" dirty="0">
                <a:solidFill>
                  <a:prstClr val="black"/>
                </a:solidFill>
              </a:rPr>
              <a:t>Created by a decision of Supreme Court justice Ivan Rand, 1946</a:t>
            </a:r>
          </a:p>
          <a:p>
            <a:pPr marL="342900" lvl="0" indent="-342900">
              <a:buFont typeface="Arial" panose="020B0604020202020204" pitchFamily="34" charset="0"/>
              <a:buChar char="•"/>
            </a:pPr>
            <a:r>
              <a:rPr lang="en-CA" sz="3200" dirty="0">
                <a:solidFill>
                  <a:prstClr val="black"/>
                </a:solidFill>
              </a:rPr>
              <a:t>D</a:t>
            </a:r>
            <a:r>
              <a:rPr lang="en-CA" sz="3200" dirty="0" smtClean="0">
                <a:solidFill>
                  <a:prstClr val="black"/>
                </a:solidFill>
              </a:rPr>
              <a:t>esigned </a:t>
            </a:r>
            <a:r>
              <a:rPr lang="en-CA" sz="3200" dirty="0">
                <a:solidFill>
                  <a:prstClr val="black"/>
                </a:solidFill>
              </a:rPr>
              <a:t>to ensure that no employee </a:t>
            </a:r>
            <a:r>
              <a:rPr lang="en-CA" sz="3200" dirty="0" smtClean="0">
                <a:solidFill>
                  <a:prstClr val="black"/>
                </a:solidFill>
              </a:rPr>
              <a:t>can opt </a:t>
            </a:r>
            <a:r>
              <a:rPr lang="en-CA" sz="3200" dirty="0">
                <a:solidFill>
                  <a:prstClr val="black"/>
                </a:solidFill>
              </a:rPr>
              <a:t>out of the union </a:t>
            </a:r>
            <a:r>
              <a:rPr lang="en-CA" sz="3200" dirty="0" smtClean="0">
                <a:solidFill>
                  <a:prstClr val="black"/>
                </a:solidFill>
              </a:rPr>
              <a:t>to </a:t>
            </a:r>
            <a:r>
              <a:rPr lang="en-CA" sz="3200" dirty="0">
                <a:solidFill>
                  <a:prstClr val="black"/>
                </a:solidFill>
              </a:rPr>
              <a:t>avoid dues yet reap the benefits of the union's </a:t>
            </a:r>
            <a:r>
              <a:rPr lang="en-CA" sz="3200" dirty="0" smtClean="0">
                <a:solidFill>
                  <a:prstClr val="black"/>
                </a:solidFill>
              </a:rPr>
              <a:t>accomplishments</a:t>
            </a:r>
          </a:p>
          <a:p>
            <a:pPr marL="342900" lvl="0" indent="-342900">
              <a:buFont typeface="Arial" panose="020B0604020202020204" pitchFamily="34" charset="0"/>
              <a:buChar char="•"/>
            </a:pPr>
            <a:r>
              <a:rPr lang="en-CA" sz="3200" dirty="0" smtClean="0">
                <a:solidFill>
                  <a:prstClr val="black"/>
                </a:solidFill>
              </a:rPr>
              <a:t>Created </a:t>
            </a:r>
            <a:r>
              <a:rPr lang="en-CA" sz="3200" dirty="0">
                <a:solidFill>
                  <a:prstClr val="black"/>
                </a:solidFill>
              </a:rPr>
              <a:t>stable labour relations </a:t>
            </a:r>
            <a:r>
              <a:rPr lang="en-CA" sz="3200" dirty="0" smtClean="0">
                <a:solidFill>
                  <a:prstClr val="black"/>
                </a:solidFill>
              </a:rPr>
              <a:t>climate</a:t>
            </a:r>
            <a:endParaRPr lang="en-CA" dirty="0"/>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60032" y="1916832"/>
            <a:ext cx="4000500" cy="2895600"/>
          </a:xfr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Tree>
    <p:extLst>
      <p:ext uri="{BB962C8B-B14F-4D97-AF65-F5344CB8AC3E}">
        <p14:creationId xmlns:p14="http://schemas.microsoft.com/office/powerpoint/2010/main" val="348523407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b="1" dirty="0" smtClean="0">
                <a:solidFill>
                  <a:srgbClr val="2C297C"/>
                </a:solidFill>
                <a:latin typeface="Arial" charset="0"/>
              </a:rPr>
              <a:t>What is the Rand Formula?</a:t>
            </a:r>
            <a:endParaRPr lang="en-CA" sz="3600" b="1" dirty="0">
              <a:solidFill>
                <a:srgbClr val="2C297C"/>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
        <p:nvSpPr>
          <p:cNvPr id="10" name="Text Placeholder 2"/>
          <p:cNvSpPr txBox="1">
            <a:spLocks/>
          </p:cNvSpPr>
          <p:nvPr/>
        </p:nvSpPr>
        <p:spPr>
          <a:xfrm>
            <a:off x="755576" y="1535113"/>
            <a:ext cx="3968180" cy="63976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dk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dk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dk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9pPr>
          </a:lstStyle>
          <a:p>
            <a:pPr algn="ctr"/>
            <a:r>
              <a:rPr lang="en-CA"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Rand Formula since 1946	</a:t>
            </a:r>
            <a:endParaRPr lang="en-CA"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Content Placeholder 3"/>
          <p:cNvSpPr txBox="1">
            <a:spLocks/>
          </p:cNvSpPr>
          <p:nvPr/>
        </p:nvSpPr>
        <p:spPr>
          <a:xfrm>
            <a:off x="755576" y="2276872"/>
            <a:ext cx="3968180" cy="172819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9pPr>
          </a:lstStyle>
          <a:p>
            <a:pPr marL="0" indent="0">
              <a:buFont typeface="Arial" panose="020B0604020202020204" pitchFamily="34" charset="0"/>
              <a:buNone/>
            </a:pPr>
            <a:r>
              <a:rPr lang="en-CA" dirty="0" smtClean="0"/>
              <a:t>Everyone who is part of a union will pay union dues and reap the benefits related to collective bargaining.</a:t>
            </a:r>
          </a:p>
          <a:p>
            <a:endParaRPr lang="en-CA" dirty="0"/>
          </a:p>
        </p:txBody>
      </p:sp>
      <p:sp>
        <p:nvSpPr>
          <p:cNvPr id="12" name="Text Placeholder 4"/>
          <p:cNvSpPr txBox="1">
            <a:spLocks/>
          </p:cNvSpPr>
          <p:nvPr/>
        </p:nvSpPr>
        <p:spPr>
          <a:xfrm>
            <a:off x="4925017" y="1535113"/>
            <a:ext cx="4041775" cy="63976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400" b="1" kern="1200">
                <a:solidFill>
                  <a:schemeClr val="dk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dk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dk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dk1"/>
                </a:solidFill>
                <a:latin typeface="+mn-lt"/>
                <a:ea typeface="+mn-ea"/>
                <a:cs typeface="+mn-cs"/>
              </a:defRPr>
            </a:lvl9pPr>
          </a:lstStyle>
          <a:p>
            <a:pPr algn="ctr"/>
            <a:r>
              <a:rPr lang="en-CA"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Hudak’s</a:t>
            </a:r>
            <a:r>
              <a:rPr lang="en-CA"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Proposal</a:t>
            </a:r>
            <a:endParaRPr lang="en-CA"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Content Placeholder 5"/>
          <p:cNvSpPr txBox="1">
            <a:spLocks/>
          </p:cNvSpPr>
          <p:nvPr/>
        </p:nvSpPr>
        <p:spPr>
          <a:xfrm>
            <a:off x="4925017" y="2276872"/>
            <a:ext cx="4041775" cy="172819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dk1"/>
                </a:solidFill>
                <a:latin typeface="+mn-lt"/>
                <a:ea typeface="+mn-ea"/>
                <a:cs typeface="+mn-cs"/>
              </a:defRPr>
            </a:lvl9pPr>
          </a:lstStyle>
          <a:p>
            <a:pPr marL="0" indent="0">
              <a:buFont typeface="Arial" panose="020B0604020202020204" pitchFamily="34" charset="0"/>
              <a:buNone/>
            </a:pPr>
            <a:r>
              <a:rPr lang="en-CA" dirty="0" smtClean="0"/>
              <a:t>Let union members choose whether or not to pay union dues however they would still reap the benefits related to collective bargaining.</a:t>
            </a:r>
            <a:endParaRPr lang="en-CA" dirty="0"/>
          </a:p>
        </p:txBody>
      </p:sp>
      <p:sp>
        <p:nvSpPr>
          <p:cNvPr id="15" name="Cloud Callout 14"/>
          <p:cNvSpPr/>
          <p:nvPr/>
        </p:nvSpPr>
        <p:spPr>
          <a:xfrm>
            <a:off x="1763688" y="4509120"/>
            <a:ext cx="7380312" cy="1728192"/>
          </a:xfrm>
          <a:prstGeom prst="cloud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2483768" y="4981818"/>
            <a:ext cx="6102424" cy="707886"/>
          </a:xfrm>
          <a:prstGeom prst="rect">
            <a:avLst/>
          </a:prstGeom>
          <a:solidFill>
            <a:schemeClr val="accent6">
              <a:lumMod val="40000"/>
              <a:lumOff val="60000"/>
            </a:schemeClr>
          </a:solidFill>
        </p:spPr>
        <p:txBody>
          <a:bodyPr wrap="square" rtlCol="0">
            <a:spAutoFit/>
          </a:bodyPr>
          <a:lstStyle/>
          <a:p>
            <a:pPr algn="ctr"/>
            <a:r>
              <a:rPr lang="en-CA" sz="2000" dirty="0"/>
              <a:t>S</a:t>
            </a:r>
            <a:r>
              <a:rPr lang="en-CA" sz="2000" dirty="0" smtClean="0"/>
              <a:t>hould people then have a choice </a:t>
            </a:r>
            <a:r>
              <a:rPr lang="en-CA" sz="2000" b="1" dirty="0" smtClean="0"/>
              <a:t>NOT</a:t>
            </a:r>
            <a:r>
              <a:rPr lang="en-CA" sz="2000" dirty="0" smtClean="0"/>
              <a:t> to pay taxes and still benefit from the services funded by taxes?</a:t>
            </a:r>
            <a:endParaRPr lang="en-CA" sz="2000" dirty="0"/>
          </a:p>
        </p:txBody>
      </p:sp>
      <p:pic>
        <p:nvPicPr>
          <p:cNvPr id="17" name="Picture 2" descr="C:\Users\Michelle Johnston\AppData\Local\Microsoft\Windows\Temporary Internet Files\Content.IE5\KSREGVLN\MC90044190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4221088"/>
            <a:ext cx="1520825" cy="179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66993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6768752" cy="1143000"/>
          </a:xfrm>
        </p:spPr>
        <p:txBody>
          <a:bodyPr>
            <a:normAutofit fontScale="90000"/>
          </a:bodyPr>
          <a:lstStyle/>
          <a:p>
            <a:r>
              <a:rPr lang="en-US" altLang="en-US" sz="3600" b="1" dirty="0" smtClean="0">
                <a:solidFill>
                  <a:srgbClr val="2C297C"/>
                </a:solidFill>
                <a:latin typeface="Arial" charset="0"/>
              </a:rPr>
              <a:t>Message from Scott Travers, Society President</a:t>
            </a:r>
            <a:endParaRPr lang="en-CA" sz="3600" b="1" dirty="0">
              <a:solidFill>
                <a:srgbClr val="2C297C"/>
              </a:solidFill>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0304" y="5950424"/>
            <a:ext cx="896488" cy="896488"/>
          </a:xfrm>
          <a:prstGeom prst="rect">
            <a:avLst/>
          </a:prstGeom>
        </p:spPr>
      </p:pic>
      <p:pic>
        <p:nvPicPr>
          <p:cNvPr id="5" name="ScottTravers_PresentationIntro_2014_January15_FINAL_320p_sm.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7"/>
          <a:stretch>
            <a:fillRect/>
          </a:stretch>
        </p:blipFill>
        <p:spPr>
          <a:xfrm>
            <a:off x="2267745" y="1556792"/>
            <a:ext cx="5328591" cy="2997595"/>
          </a:xfrm>
        </p:spPr>
      </p:pic>
    </p:spTree>
    <p:extLst>
      <p:ext uri="{BB962C8B-B14F-4D97-AF65-F5344CB8AC3E}">
        <p14:creationId xmlns:p14="http://schemas.microsoft.com/office/powerpoint/2010/main" val="289356148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6768752" cy="1143000"/>
          </a:xfrm>
        </p:spPr>
        <p:txBody>
          <a:bodyPr>
            <a:normAutofit/>
          </a:bodyPr>
          <a:lstStyle/>
          <a:p>
            <a:r>
              <a:rPr lang="en-US" altLang="en-US" sz="3600" b="1" dirty="0" smtClean="0">
                <a:solidFill>
                  <a:srgbClr val="2C297C"/>
                </a:solidFill>
                <a:latin typeface="Arial" charset="0"/>
              </a:rPr>
              <a:t>What’s at Risk For You?</a:t>
            </a:r>
            <a:endParaRPr lang="en-CA" sz="3600" b="1" dirty="0">
              <a:solidFill>
                <a:srgbClr val="2C297C"/>
              </a:solidFill>
            </a:endParaRPr>
          </a:p>
        </p:txBody>
      </p:sp>
      <p:sp>
        <p:nvSpPr>
          <p:cNvPr id="3" name="Content Placeholder 2"/>
          <p:cNvSpPr>
            <a:spLocks noGrp="1"/>
          </p:cNvSpPr>
          <p:nvPr>
            <p:ph idx="1"/>
          </p:nvPr>
        </p:nvSpPr>
        <p:spPr>
          <a:xfrm>
            <a:off x="1331640" y="1600200"/>
            <a:ext cx="7355160" cy="4421088"/>
          </a:xfrm>
        </p:spPr>
        <p:txBody>
          <a:bodyPr>
            <a:normAutofit fontScale="92500"/>
          </a:bodyPr>
          <a:lstStyle/>
          <a:p>
            <a:r>
              <a:rPr lang="en-CA" dirty="0"/>
              <a:t>They want to attack our </a:t>
            </a:r>
            <a:r>
              <a:rPr lang="en-CA" dirty="0">
                <a:solidFill>
                  <a:srgbClr val="FF0000"/>
                </a:solidFill>
              </a:rPr>
              <a:t>Pensions</a:t>
            </a:r>
          </a:p>
          <a:p>
            <a:r>
              <a:rPr lang="en-CA" dirty="0"/>
              <a:t>They want to establish a race to the bottom regarding  our </a:t>
            </a:r>
            <a:r>
              <a:rPr lang="en-CA" dirty="0">
                <a:solidFill>
                  <a:srgbClr val="FF0000"/>
                </a:solidFill>
              </a:rPr>
              <a:t>wages</a:t>
            </a:r>
            <a:r>
              <a:rPr lang="en-CA" dirty="0"/>
              <a:t> and salaries.</a:t>
            </a:r>
          </a:p>
          <a:p>
            <a:r>
              <a:rPr lang="en-CA" dirty="0"/>
              <a:t>They want to undermine and minimize the </a:t>
            </a:r>
            <a:r>
              <a:rPr lang="en-CA" dirty="0">
                <a:solidFill>
                  <a:srgbClr val="FF0000"/>
                </a:solidFill>
              </a:rPr>
              <a:t>Health and Safety </a:t>
            </a:r>
            <a:r>
              <a:rPr lang="en-CA" dirty="0"/>
              <a:t>protections </a:t>
            </a:r>
            <a:r>
              <a:rPr lang="en-CA" dirty="0" smtClean="0"/>
              <a:t>that </a:t>
            </a:r>
            <a:r>
              <a:rPr lang="en-CA" dirty="0"/>
              <a:t>we have fought for over decades of struggle.</a:t>
            </a:r>
          </a:p>
          <a:p>
            <a:r>
              <a:rPr lang="en-CA" dirty="0"/>
              <a:t>They want to </a:t>
            </a:r>
            <a:r>
              <a:rPr lang="en-CA" dirty="0">
                <a:solidFill>
                  <a:srgbClr val="FF0000"/>
                </a:solidFill>
              </a:rPr>
              <a:t>weaken</a:t>
            </a:r>
            <a:r>
              <a:rPr lang="en-CA" dirty="0"/>
              <a:t> and distract our </a:t>
            </a:r>
            <a:r>
              <a:rPr lang="en-CA" dirty="0">
                <a:solidFill>
                  <a:srgbClr val="FF0000"/>
                </a:solidFill>
              </a:rPr>
              <a:t>Unions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Tree>
    <p:extLst>
      <p:ext uri="{BB962C8B-B14F-4D97-AF65-F5344CB8AC3E}">
        <p14:creationId xmlns:p14="http://schemas.microsoft.com/office/powerpoint/2010/main" val="207925734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b="1" dirty="0">
                <a:solidFill>
                  <a:srgbClr val="2C297C"/>
                </a:solidFill>
                <a:latin typeface="Arial" charset="0"/>
              </a:rPr>
              <a:t>Impact of Right-to-Work</a:t>
            </a:r>
            <a:endParaRPr lang="en-CA" sz="3600" b="1" dirty="0">
              <a:solidFill>
                <a:srgbClr val="2C297C"/>
              </a:solidFill>
            </a:endParaRPr>
          </a:p>
        </p:txBody>
      </p:sp>
      <p:sp>
        <p:nvSpPr>
          <p:cNvPr id="3" name="Content Placeholder 2"/>
          <p:cNvSpPr>
            <a:spLocks noGrp="1"/>
          </p:cNvSpPr>
          <p:nvPr>
            <p:ph sz="half" idx="1"/>
          </p:nvPr>
        </p:nvSpPr>
        <p:spPr>
          <a:xfrm>
            <a:off x="899592" y="1772816"/>
            <a:ext cx="3024336" cy="3384376"/>
          </a:xfrm>
        </p:spPr>
        <p:txBody>
          <a:bodyPr>
            <a:normAutofit/>
          </a:bodyPr>
          <a:lstStyle/>
          <a:p>
            <a:pPr lvl="0" fontAlgn="base">
              <a:lnSpc>
                <a:spcPct val="80000"/>
              </a:lnSpc>
              <a:spcAft>
                <a:spcPct val="0"/>
              </a:spcAft>
              <a:buFontTx/>
              <a:buChar char="•"/>
            </a:pPr>
            <a:r>
              <a:rPr lang="en-CA" altLang="en-US" sz="2400" i="1" kern="0" dirty="0">
                <a:solidFill>
                  <a:srgbClr val="000000"/>
                </a:solidFill>
                <a:latin typeface="+mj-lt"/>
                <a:cs typeface="Arial"/>
              </a:rPr>
              <a:t>Union density </a:t>
            </a:r>
            <a:r>
              <a:rPr lang="en-CA" altLang="en-US" sz="2400" kern="0" dirty="0">
                <a:solidFill>
                  <a:srgbClr val="000000"/>
                </a:solidFill>
                <a:latin typeface="+mj-lt"/>
                <a:cs typeface="Arial"/>
              </a:rPr>
              <a:t>in </a:t>
            </a:r>
            <a:r>
              <a:rPr lang="en-CA" altLang="en-US" sz="2400" b="1" kern="0" dirty="0">
                <a:solidFill>
                  <a:srgbClr val="000000"/>
                </a:solidFill>
                <a:latin typeface="+mj-lt"/>
                <a:cs typeface="Arial"/>
              </a:rPr>
              <a:t>Canada </a:t>
            </a:r>
            <a:r>
              <a:rPr lang="en-CA" altLang="en-US" sz="2400" b="1" kern="0" dirty="0" smtClean="0">
                <a:solidFill>
                  <a:srgbClr val="000000"/>
                </a:solidFill>
                <a:latin typeface="+mj-lt"/>
                <a:cs typeface="Arial"/>
              </a:rPr>
              <a:t>31.0%</a:t>
            </a:r>
            <a:endParaRPr lang="en-CA" altLang="en-US" sz="2400" b="1" kern="0" dirty="0">
              <a:solidFill>
                <a:srgbClr val="000000"/>
              </a:solidFill>
              <a:latin typeface="+mj-lt"/>
              <a:cs typeface="Arial"/>
            </a:endParaRPr>
          </a:p>
          <a:p>
            <a:pPr lvl="0" fontAlgn="base">
              <a:lnSpc>
                <a:spcPct val="80000"/>
              </a:lnSpc>
              <a:spcAft>
                <a:spcPct val="0"/>
              </a:spcAft>
              <a:buFontTx/>
              <a:buChar char="•"/>
            </a:pPr>
            <a:r>
              <a:rPr lang="en-CA" altLang="en-US" sz="2400" i="1" kern="0" dirty="0">
                <a:solidFill>
                  <a:srgbClr val="000000"/>
                </a:solidFill>
                <a:latin typeface="+mj-lt"/>
                <a:cs typeface="Arial"/>
              </a:rPr>
              <a:t>Union density </a:t>
            </a:r>
            <a:r>
              <a:rPr lang="en-CA" altLang="en-US" sz="2400" kern="0" dirty="0">
                <a:solidFill>
                  <a:srgbClr val="000000"/>
                </a:solidFill>
                <a:latin typeface="+mj-lt"/>
                <a:cs typeface="Arial"/>
              </a:rPr>
              <a:t>in </a:t>
            </a:r>
            <a:r>
              <a:rPr lang="en-CA" altLang="en-US" sz="2400" b="1" kern="0" dirty="0">
                <a:solidFill>
                  <a:srgbClr val="000000"/>
                </a:solidFill>
                <a:latin typeface="+mj-lt"/>
                <a:cs typeface="Arial"/>
              </a:rPr>
              <a:t>U.S. 11.8%</a:t>
            </a:r>
          </a:p>
          <a:p>
            <a:pPr lvl="0" fontAlgn="base">
              <a:lnSpc>
                <a:spcPct val="80000"/>
              </a:lnSpc>
              <a:spcAft>
                <a:spcPct val="0"/>
              </a:spcAft>
              <a:buFontTx/>
              <a:buChar char="•"/>
            </a:pPr>
            <a:r>
              <a:rPr lang="en-CA" altLang="en-US" sz="2400" i="1" kern="0" dirty="0">
                <a:solidFill>
                  <a:srgbClr val="000000"/>
                </a:solidFill>
                <a:latin typeface="+mj-lt"/>
                <a:cs typeface="Arial"/>
              </a:rPr>
              <a:t>Union density </a:t>
            </a:r>
            <a:r>
              <a:rPr lang="en-CA" altLang="en-US" sz="2400" kern="0" dirty="0">
                <a:solidFill>
                  <a:srgbClr val="000000"/>
                </a:solidFill>
                <a:latin typeface="+mj-lt"/>
                <a:cs typeface="Arial"/>
              </a:rPr>
              <a:t>in </a:t>
            </a:r>
            <a:r>
              <a:rPr lang="en-CA" altLang="en-US" sz="2400" b="1" kern="0" dirty="0">
                <a:solidFill>
                  <a:srgbClr val="000000"/>
                </a:solidFill>
                <a:latin typeface="+mj-lt"/>
                <a:cs typeface="Arial"/>
              </a:rPr>
              <a:t>RTW states 5.7%</a:t>
            </a:r>
          </a:p>
          <a:p>
            <a:pPr lvl="0" fontAlgn="base">
              <a:lnSpc>
                <a:spcPct val="80000"/>
              </a:lnSpc>
              <a:spcAft>
                <a:spcPct val="0"/>
              </a:spcAft>
              <a:buFontTx/>
              <a:buChar char="•"/>
            </a:pPr>
            <a:r>
              <a:rPr lang="en-CA" altLang="en-US" sz="2400" kern="0" dirty="0">
                <a:solidFill>
                  <a:srgbClr val="000000"/>
                </a:solidFill>
                <a:latin typeface="+mj-lt"/>
                <a:cs typeface="Arial"/>
              </a:rPr>
              <a:t>In some RTW states, only ¼ to ½ of that 5.7% actually pays </a:t>
            </a:r>
            <a:r>
              <a:rPr lang="en-CA" altLang="en-US" sz="2400" kern="0" dirty="0" smtClean="0">
                <a:solidFill>
                  <a:srgbClr val="000000"/>
                </a:solidFill>
                <a:latin typeface="+mj-lt"/>
                <a:cs typeface="Arial"/>
              </a:rPr>
              <a:t>dues</a:t>
            </a:r>
            <a:endParaRPr lang="en-CA" altLang="en-US" sz="2400" kern="0" dirty="0">
              <a:solidFill>
                <a:srgbClr val="000000"/>
              </a:solidFill>
              <a:latin typeface="+mj-lt"/>
              <a:cs typeface="Arial"/>
            </a:endParaRPr>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779912" y="1268760"/>
            <a:ext cx="5189195" cy="4176464"/>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Tree>
    <p:extLst>
      <p:ext uri="{BB962C8B-B14F-4D97-AF65-F5344CB8AC3E}">
        <p14:creationId xmlns:p14="http://schemas.microsoft.com/office/powerpoint/2010/main" val="30928729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6768752" cy="1143000"/>
          </a:xfrm>
        </p:spPr>
        <p:txBody>
          <a:bodyPr>
            <a:normAutofit/>
          </a:bodyPr>
          <a:lstStyle/>
          <a:p>
            <a:r>
              <a:rPr lang="en-US" altLang="en-US" sz="3600" b="1" dirty="0">
                <a:solidFill>
                  <a:srgbClr val="2C297C"/>
                </a:solidFill>
                <a:latin typeface="Arial" charset="0"/>
              </a:rPr>
              <a:t>Impact of Right-to-Work</a:t>
            </a:r>
            <a:endParaRPr lang="en-CA" sz="3600" b="1" dirty="0">
              <a:solidFill>
                <a:srgbClr val="2C297C"/>
              </a:solidFill>
            </a:endParaRPr>
          </a:p>
        </p:txBody>
      </p:sp>
      <p:sp>
        <p:nvSpPr>
          <p:cNvPr id="3" name="Content Placeholder 2"/>
          <p:cNvSpPr>
            <a:spLocks noGrp="1"/>
          </p:cNvSpPr>
          <p:nvPr>
            <p:ph idx="1"/>
          </p:nvPr>
        </p:nvSpPr>
        <p:spPr>
          <a:xfrm>
            <a:off x="1331640" y="1600200"/>
            <a:ext cx="7355160" cy="4421088"/>
          </a:xfrm>
        </p:spPr>
        <p:txBody>
          <a:bodyPr>
            <a:normAutofit/>
          </a:bodyPr>
          <a:lstStyle/>
          <a:p>
            <a:pPr lvl="0" fontAlgn="base">
              <a:lnSpc>
                <a:spcPct val="80000"/>
              </a:lnSpc>
              <a:spcAft>
                <a:spcPct val="0"/>
              </a:spcAft>
              <a:buFontTx/>
              <a:buChar char="•"/>
            </a:pPr>
            <a:r>
              <a:rPr lang="en-CA" altLang="en-US" sz="2800" b="1" kern="0" dirty="0" smtClean="0">
                <a:solidFill>
                  <a:srgbClr val="000000"/>
                </a:solidFill>
                <a:latin typeface="+mj-lt"/>
                <a:cs typeface="Arial"/>
              </a:rPr>
              <a:t>RTW in the US = Lower Wages and Incomes</a:t>
            </a:r>
          </a:p>
          <a:p>
            <a:pPr marL="0" lvl="0" indent="0" fontAlgn="base">
              <a:lnSpc>
                <a:spcPct val="80000"/>
              </a:lnSpc>
              <a:spcAft>
                <a:spcPct val="0"/>
              </a:spcAft>
              <a:buNone/>
            </a:pPr>
            <a:endParaRPr lang="en-CA" altLang="en-US" sz="2800" kern="0" dirty="0" smtClean="0">
              <a:solidFill>
                <a:srgbClr val="000000"/>
              </a:solidFill>
              <a:latin typeface="+mj-lt"/>
              <a:cs typeface="Arial"/>
            </a:endParaRPr>
          </a:p>
          <a:p>
            <a:pPr lvl="1" fontAlgn="base">
              <a:lnSpc>
                <a:spcPct val="80000"/>
              </a:lnSpc>
              <a:spcAft>
                <a:spcPct val="0"/>
              </a:spcAft>
              <a:buFont typeface="Wingdings" pitchFamily="2" charset="2"/>
              <a:buChar char="§"/>
            </a:pPr>
            <a:r>
              <a:rPr lang="en-CA" altLang="en-US" sz="2400" kern="0" dirty="0" smtClean="0">
                <a:solidFill>
                  <a:srgbClr val="000000"/>
                </a:solidFill>
                <a:latin typeface="+mj-lt"/>
                <a:cs typeface="Arial"/>
              </a:rPr>
              <a:t>The average worker in states with "right to work" laws </a:t>
            </a:r>
            <a:r>
              <a:rPr lang="en-CA" altLang="en-US" sz="2400" b="1" kern="0" dirty="0" smtClean="0">
                <a:solidFill>
                  <a:srgbClr val="000000"/>
                </a:solidFill>
                <a:latin typeface="+mj-lt"/>
                <a:cs typeface="Arial"/>
              </a:rPr>
              <a:t>makes $1,540 a year less </a:t>
            </a:r>
            <a:r>
              <a:rPr lang="en-CA" altLang="en-US" sz="2400" kern="0" dirty="0" smtClean="0">
                <a:solidFill>
                  <a:srgbClr val="000000"/>
                </a:solidFill>
                <a:latin typeface="+mj-lt"/>
                <a:cs typeface="Arial"/>
              </a:rPr>
              <a:t>when all other factors are removed than workers in other states.</a:t>
            </a:r>
          </a:p>
          <a:p>
            <a:pPr lvl="1" fontAlgn="base">
              <a:lnSpc>
                <a:spcPct val="80000"/>
              </a:lnSpc>
              <a:spcAft>
                <a:spcPct val="0"/>
              </a:spcAft>
              <a:buFont typeface="Wingdings" pitchFamily="2" charset="2"/>
              <a:buChar char="§"/>
            </a:pPr>
            <a:r>
              <a:rPr lang="en-CA" altLang="en-US" sz="2400" kern="0" dirty="0" smtClean="0">
                <a:solidFill>
                  <a:srgbClr val="000000"/>
                </a:solidFill>
                <a:latin typeface="+mj-lt"/>
                <a:cs typeface="Arial"/>
              </a:rPr>
              <a:t>Median household income in states with these laws is </a:t>
            </a:r>
            <a:r>
              <a:rPr lang="en-CA" altLang="en-US" sz="2400" b="1" kern="0" dirty="0" smtClean="0">
                <a:solidFill>
                  <a:srgbClr val="000000"/>
                </a:solidFill>
                <a:latin typeface="+mj-lt"/>
                <a:cs typeface="Arial"/>
              </a:rPr>
              <a:t>$6,437 less </a:t>
            </a:r>
            <a:r>
              <a:rPr lang="en-CA" altLang="en-US" sz="2400" kern="0" dirty="0" smtClean="0">
                <a:solidFill>
                  <a:srgbClr val="000000"/>
                </a:solidFill>
                <a:latin typeface="+mj-lt"/>
                <a:cs typeface="Arial"/>
              </a:rPr>
              <a:t>than in other states ($46,402 vs. $52,839). </a:t>
            </a:r>
          </a:p>
          <a:p>
            <a:pPr lvl="1" fontAlgn="base">
              <a:lnSpc>
                <a:spcPct val="80000"/>
              </a:lnSpc>
              <a:spcAft>
                <a:spcPct val="0"/>
              </a:spcAft>
              <a:buFont typeface="Wingdings" pitchFamily="2" charset="2"/>
              <a:buChar char="§"/>
            </a:pPr>
            <a:r>
              <a:rPr lang="en-CA" altLang="en-US" sz="2400" kern="0" dirty="0" smtClean="0">
                <a:solidFill>
                  <a:srgbClr val="000000"/>
                </a:solidFill>
                <a:latin typeface="+mj-lt"/>
                <a:cs typeface="Arial"/>
              </a:rPr>
              <a:t>In states with "right to work" laws, </a:t>
            </a:r>
            <a:r>
              <a:rPr lang="en-CA" altLang="en-US" sz="2400" b="1" kern="0" dirty="0" smtClean="0">
                <a:solidFill>
                  <a:srgbClr val="000000"/>
                </a:solidFill>
                <a:latin typeface="+mj-lt"/>
                <a:cs typeface="Arial"/>
              </a:rPr>
              <a:t>26.7 percent of jobs are in low-wage occupations</a:t>
            </a:r>
            <a:r>
              <a:rPr lang="en-CA" altLang="en-US" sz="2400" kern="0" dirty="0" smtClean="0">
                <a:solidFill>
                  <a:srgbClr val="000000"/>
                </a:solidFill>
                <a:latin typeface="+mj-lt"/>
                <a:cs typeface="Arial"/>
              </a:rPr>
              <a:t>, compared with 19.5 percent of jobs in other states.</a:t>
            </a:r>
            <a:endParaRPr lang="en-CA" altLang="en-US" sz="2400" kern="0" dirty="0">
              <a:solidFill>
                <a:srgbClr val="000000"/>
              </a:solidFill>
              <a:latin typeface="+mj-lt"/>
              <a:cs typeface="Aria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Tree>
    <p:extLst>
      <p:ext uri="{BB962C8B-B14F-4D97-AF65-F5344CB8AC3E}">
        <p14:creationId xmlns:p14="http://schemas.microsoft.com/office/powerpoint/2010/main" val="111466444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51282"/>
            <a:ext cx="8229600" cy="850106"/>
          </a:xfrm>
        </p:spPr>
        <p:txBody>
          <a:bodyPr>
            <a:noAutofit/>
          </a:bodyPr>
          <a:lstStyle/>
          <a:p>
            <a:r>
              <a:rPr lang="en-CA" altLang="en-US" sz="3200" b="1" dirty="0">
                <a:solidFill>
                  <a:srgbClr val="2C297C"/>
                </a:solidFill>
                <a:latin typeface="Arial" charset="0"/>
              </a:rPr>
              <a:t>It’s </a:t>
            </a:r>
            <a:r>
              <a:rPr lang="en-CA" altLang="en-US" sz="3200" b="1" dirty="0" smtClean="0">
                <a:solidFill>
                  <a:srgbClr val="2C297C"/>
                </a:solidFill>
                <a:latin typeface="Arial" charset="0"/>
              </a:rPr>
              <a:t>About More Than Paycheques</a:t>
            </a:r>
            <a:endParaRPr lang="en-CA" sz="3200" b="1" dirty="0">
              <a:solidFill>
                <a:srgbClr val="2C297C"/>
              </a:solidFill>
            </a:endParaRPr>
          </a:p>
        </p:txBody>
      </p:sp>
      <p:sp>
        <p:nvSpPr>
          <p:cNvPr id="4" name="Text Placeholder 3"/>
          <p:cNvSpPr>
            <a:spLocks noGrp="1"/>
          </p:cNvSpPr>
          <p:nvPr>
            <p:ph type="body" idx="1"/>
          </p:nvPr>
        </p:nvSpPr>
        <p:spPr>
          <a:xfrm>
            <a:off x="1115616" y="1700808"/>
            <a:ext cx="3381772" cy="639762"/>
          </a:xfrm>
        </p:spPr>
        <p:txBody>
          <a:bodyPr/>
          <a:lstStyle/>
          <a:p>
            <a:pPr algn="ctr"/>
            <a:r>
              <a:rPr lang="en-CA"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Right</a:t>
            </a:r>
            <a:r>
              <a:rPr lang="en-CA"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CA"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 Work States</a:t>
            </a:r>
            <a:endParaRPr lang="en-CA"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half" idx="2"/>
          </p:nvPr>
        </p:nvSpPr>
        <p:spPr>
          <a:xfrm>
            <a:off x="971600" y="2492896"/>
            <a:ext cx="3669804" cy="3342357"/>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a:bodyPr>
          <a:lstStyle/>
          <a:p>
            <a:pPr marL="0" indent="0" fontAlgn="base">
              <a:lnSpc>
                <a:spcPct val="80000"/>
              </a:lnSpc>
              <a:spcAft>
                <a:spcPct val="0"/>
              </a:spcAft>
              <a:buNone/>
            </a:pPr>
            <a:r>
              <a:rPr lang="en-CA" altLang="en-US" sz="2800" b="1" kern="0" dirty="0" smtClean="0">
                <a:solidFill>
                  <a:srgbClr val="000000"/>
                </a:solidFill>
                <a:latin typeface="+mj-lt"/>
                <a:cs typeface="Arial"/>
              </a:rPr>
              <a:t>Poverty</a:t>
            </a:r>
            <a:r>
              <a:rPr lang="en-CA" altLang="en-US" sz="2800" kern="0" dirty="0" smtClean="0">
                <a:solidFill>
                  <a:srgbClr val="000000"/>
                </a:solidFill>
                <a:latin typeface="+mj-lt"/>
                <a:cs typeface="Arial"/>
              </a:rPr>
              <a:t>:</a:t>
            </a:r>
          </a:p>
          <a:p>
            <a:pPr fontAlgn="base">
              <a:lnSpc>
                <a:spcPct val="80000"/>
              </a:lnSpc>
              <a:spcAft>
                <a:spcPct val="0"/>
              </a:spcAft>
              <a:buFont typeface="Wingdings" pitchFamily="2" charset="2"/>
              <a:buChar char="§"/>
            </a:pPr>
            <a:r>
              <a:rPr lang="en-CA" altLang="en-US" sz="2800" kern="0" dirty="0" smtClean="0">
                <a:solidFill>
                  <a:srgbClr val="000000"/>
                </a:solidFill>
                <a:cs typeface="Arial"/>
              </a:rPr>
              <a:t>15.3 % overall </a:t>
            </a:r>
            <a:r>
              <a:rPr lang="en-CA" altLang="en-US" sz="2800" kern="0" dirty="0">
                <a:solidFill>
                  <a:srgbClr val="000000"/>
                </a:solidFill>
                <a:cs typeface="Arial"/>
              </a:rPr>
              <a:t>and </a:t>
            </a:r>
            <a:r>
              <a:rPr lang="en-CA" altLang="en-US" sz="2800" kern="0" dirty="0" smtClean="0">
                <a:solidFill>
                  <a:srgbClr val="000000"/>
                </a:solidFill>
                <a:cs typeface="Arial"/>
              </a:rPr>
              <a:t> 21.5 % for children </a:t>
            </a:r>
          </a:p>
          <a:p>
            <a:pPr marL="0" indent="0" fontAlgn="base">
              <a:lnSpc>
                <a:spcPct val="80000"/>
              </a:lnSpc>
              <a:spcAft>
                <a:spcPct val="0"/>
              </a:spcAft>
              <a:buNone/>
            </a:pPr>
            <a:endParaRPr lang="en-CA" altLang="en-US" sz="2800" b="1" kern="0" dirty="0" smtClean="0">
              <a:solidFill>
                <a:srgbClr val="000000"/>
              </a:solidFill>
              <a:latin typeface="+mj-lt"/>
              <a:cs typeface="Arial"/>
            </a:endParaRPr>
          </a:p>
          <a:p>
            <a:pPr marL="0" indent="0" fontAlgn="base">
              <a:lnSpc>
                <a:spcPct val="80000"/>
              </a:lnSpc>
              <a:spcAft>
                <a:spcPct val="0"/>
              </a:spcAft>
              <a:buNone/>
            </a:pPr>
            <a:r>
              <a:rPr lang="en-CA" altLang="en-US" sz="2800" b="1" kern="0" dirty="0" smtClean="0">
                <a:solidFill>
                  <a:srgbClr val="000000"/>
                </a:solidFill>
                <a:latin typeface="+mj-lt"/>
                <a:cs typeface="Arial"/>
              </a:rPr>
              <a:t>Infant Mortality</a:t>
            </a:r>
          </a:p>
          <a:p>
            <a:pPr fontAlgn="base">
              <a:lnSpc>
                <a:spcPct val="80000"/>
              </a:lnSpc>
              <a:spcAft>
                <a:spcPct val="0"/>
              </a:spcAft>
              <a:buFont typeface="Wingdings" pitchFamily="2" charset="2"/>
              <a:buChar char="§"/>
            </a:pPr>
            <a:r>
              <a:rPr lang="en-CA" altLang="en-US" sz="2800" kern="0" dirty="0" smtClean="0">
                <a:solidFill>
                  <a:srgbClr val="000000"/>
                </a:solidFill>
                <a:latin typeface="+mj-lt"/>
                <a:cs typeface="Arial"/>
              </a:rPr>
              <a:t>15 % higher in states with these laws.</a:t>
            </a:r>
            <a:endParaRPr lang="en-CA" altLang="en-US" sz="2800" kern="0" dirty="0">
              <a:solidFill>
                <a:srgbClr val="000000"/>
              </a:solidFill>
              <a:latin typeface="+mj-lt"/>
              <a:cs typeface="Arial"/>
            </a:endParaRPr>
          </a:p>
        </p:txBody>
      </p:sp>
      <p:sp>
        <p:nvSpPr>
          <p:cNvPr id="5" name="Text Placeholder 4"/>
          <p:cNvSpPr>
            <a:spLocks noGrp="1"/>
          </p:cNvSpPr>
          <p:nvPr>
            <p:ph type="body" sz="quarter" idx="3"/>
          </p:nvPr>
        </p:nvSpPr>
        <p:spPr>
          <a:xfrm>
            <a:off x="4925017" y="1700808"/>
            <a:ext cx="4041775" cy="6397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Non Right to Work States</a:t>
            </a:r>
            <a:endParaRPr lang="en-CA"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Content Placeholder 5"/>
          <p:cNvSpPr>
            <a:spLocks noGrp="1"/>
          </p:cNvSpPr>
          <p:nvPr>
            <p:ph sz="quarter" idx="4"/>
          </p:nvPr>
        </p:nvSpPr>
        <p:spPr>
          <a:xfrm>
            <a:off x="5018247" y="2492896"/>
            <a:ext cx="3860034" cy="3342357"/>
          </a:xfr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a:normAutofit/>
          </a:bodyPr>
          <a:lstStyle/>
          <a:p>
            <a:pPr marL="0" indent="0" fontAlgn="base">
              <a:lnSpc>
                <a:spcPct val="80000"/>
              </a:lnSpc>
              <a:spcAft>
                <a:spcPct val="0"/>
              </a:spcAft>
              <a:buNone/>
            </a:pPr>
            <a:r>
              <a:rPr lang="en-CA" altLang="en-US" sz="2800" b="1" kern="0" dirty="0">
                <a:solidFill>
                  <a:srgbClr val="000000"/>
                </a:solidFill>
                <a:latin typeface="+mj-lt"/>
                <a:cs typeface="Arial"/>
              </a:rPr>
              <a:t>Poverty:</a:t>
            </a:r>
          </a:p>
          <a:p>
            <a:pPr fontAlgn="base">
              <a:lnSpc>
                <a:spcPct val="80000"/>
              </a:lnSpc>
              <a:spcAft>
                <a:spcPct val="0"/>
              </a:spcAft>
              <a:buFont typeface="Wingdings" pitchFamily="2" charset="2"/>
              <a:buChar char="§"/>
            </a:pPr>
            <a:r>
              <a:rPr lang="en-CA" altLang="en-US" sz="2800" kern="0" dirty="0">
                <a:solidFill>
                  <a:srgbClr val="000000"/>
                </a:solidFill>
                <a:latin typeface="+mj-lt"/>
                <a:cs typeface="Arial"/>
              </a:rPr>
              <a:t>13.1 % overall and 18.1 % for children</a:t>
            </a:r>
            <a:endParaRPr lang="en-CA" sz="2800" kern="0" dirty="0">
              <a:solidFill>
                <a:srgbClr val="000000"/>
              </a:solidFill>
              <a:latin typeface="+mj-lt"/>
              <a:cs typeface="Arial"/>
            </a:endParaRPr>
          </a:p>
        </p:txBody>
      </p:sp>
      <p:sp>
        <p:nvSpPr>
          <p:cNvPr id="7" name="TextBox 6"/>
          <p:cNvSpPr txBox="1"/>
          <p:nvPr/>
        </p:nvSpPr>
        <p:spPr>
          <a:xfrm>
            <a:off x="2627784" y="1101388"/>
            <a:ext cx="4320480" cy="461665"/>
          </a:xfrm>
          <a:prstGeom prst="rect">
            <a:avLst/>
          </a:prstGeom>
          <a:solidFill>
            <a:schemeClr val="accent6">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CA" altLang="en-US" sz="24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a:rPr>
              <a:t>Poverty and Infant Mortality</a:t>
            </a:r>
            <a:endParaRPr lang="en-C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304" y="5943950"/>
            <a:ext cx="896488" cy="896488"/>
          </a:xfrm>
          <a:prstGeom prst="rect">
            <a:avLst/>
          </a:prstGeom>
        </p:spPr>
      </p:pic>
    </p:spTree>
    <p:extLst>
      <p:ext uri="{BB962C8B-B14F-4D97-AF65-F5344CB8AC3E}">
        <p14:creationId xmlns:p14="http://schemas.microsoft.com/office/powerpoint/2010/main" val="88126942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51282"/>
            <a:ext cx="8229600" cy="850106"/>
          </a:xfrm>
        </p:spPr>
        <p:txBody>
          <a:bodyPr>
            <a:noAutofit/>
          </a:bodyPr>
          <a:lstStyle/>
          <a:p>
            <a:r>
              <a:rPr lang="en-CA" altLang="en-US" sz="3200" b="1" dirty="0">
                <a:solidFill>
                  <a:srgbClr val="2C297C"/>
                </a:solidFill>
                <a:latin typeface="Arial" charset="0"/>
              </a:rPr>
              <a:t>It’s </a:t>
            </a:r>
            <a:r>
              <a:rPr lang="en-CA" altLang="en-US" sz="3200" b="1" dirty="0" smtClean="0">
                <a:solidFill>
                  <a:srgbClr val="2C297C"/>
                </a:solidFill>
                <a:latin typeface="Arial" charset="0"/>
              </a:rPr>
              <a:t>About More Than Paycheques</a:t>
            </a:r>
            <a:endParaRPr lang="en-CA" sz="3200" b="1" dirty="0">
              <a:solidFill>
                <a:srgbClr val="2C297C"/>
              </a:solidFill>
            </a:endParaRPr>
          </a:p>
        </p:txBody>
      </p:sp>
      <p:sp>
        <p:nvSpPr>
          <p:cNvPr id="4" name="Text Placeholder 3"/>
          <p:cNvSpPr>
            <a:spLocks noGrp="1"/>
          </p:cNvSpPr>
          <p:nvPr>
            <p:ph type="body" idx="1"/>
          </p:nvPr>
        </p:nvSpPr>
        <p:spPr>
          <a:xfrm>
            <a:off x="936898" y="1700808"/>
            <a:ext cx="3381772" cy="639762"/>
          </a:xfrm>
        </p:spPr>
        <p:txBody>
          <a:bodyPr/>
          <a:lstStyle/>
          <a:p>
            <a:pPr algn="ctr"/>
            <a:r>
              <a:rPr lang="en-CA"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Right</a:t>
            </a:r>
            <a:r>
              <a:rPr lang="en-CA"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CA"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 Work States</a:t>
            </a:r>
            <a:endParaRPr lang="en-CA"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half" idx="2"/>
          </p:nvPr>
        </p:nvSpPr>
        <p:spPr>
          <a:xfrm>
            <a:off x="792882" y="2564905"/>
            <a:ext cx="8171606" cy="2304256"/>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a:bodyPr>
          <a:lstStyle/>
          <a:p>
            <a:pPr fontAlgn="base">
              <a:lnSpc>
                <a:spcPct val="80000"/>
              </a:lnSpc>
              <a:spcAft>
                <a:spcPct val="0"/>
              </a:spcAft>
              <a:buFont typeface="Wingdings" pitchFamily="2" charset="2"/>
              <a:buChar char="§"/>
            </a:pPr>
            <a:r>
              <a:rPr lang="en-CA" altLang="en-US" sz="3200" kern="0" dirty="0">
                <a:solidFill>
                  <a:srgbClr val="000000"/>
                </a:solidFill>
                <a:cs typeface="Arial"/>
              </a:rPr>
              <a:t>RTW states spend </a:t>
            </a:r>
            <a:r>
              <a:rPr lang="en-CA" altLang="en-US" sz="3200" b="1" kern="0" dirty="0">
                <a:solidFill>
                  <a:srgbClr val="000000"/>
                </a:solidFill>
                <a:cs typeface="Arial"/>
              </a:rPr>
              <a:t>$3,392 less </a:t>
            </a:r>
            <a:r>
              <a:rPr lang="en-CA" altLang="en-US" sz="3200" kern="0" dirty="0">
                <a:solidFill>
                  <a:srgbClr val="000000"/>
                </a:solidFill>
                <a:cs typeface="Arial"/>
              </a:rPr>
              <a:t>per pupil on elementary and secondary education</a:t>
            </a:r>
          </a:p>
          <a:p>
            <a:pPr marL="342900" lvl="1" indent="-342900" fontAlgn="base">
              <a:lnSpc>
                <a:spcPct val="80000"/>
              </a:lnSpc>
              <a:spcAft>
                <a:spcPct val="0"/>
              </a:spcAft>
              <a:buFont typeface="Wingdings" pitchFamily="2" charset="2"/>
              <a:buChar char="§"/>
            </a:pPr>
            <a:r>
              <a:rPr lang="en-CA" altLang="en-US" sz="3200" kern="0" dirty="0" smtClean="0">
                <a:solidFill>
                  <a:srgbClr val="000000"/>
                </a:solidFill>
                <a:cs typeface="Arial"/>
              </a:rPr>
              <a:t>In RTW states students </a:t>
            </a:r>
            <a:r>
              <a:rPr lang="en-CA" altLang="en-US" sz="3200" kern="0" dirty="0">
                <a:solidFill>
                  <a:srgbClr val="000000"/>
                </a:solidFill>
                <a:cs typeface="Arial"/>
              </a:rPr>
              <a:t>are less likely to be performing at their appropriate grade level in math and reading.</a:t>
            </a:r>
          </a:p>
          <a:p>
            <a:pPr fontAlgn="base">
              <a:lnSpc>
                <a:spcPct val="80000"/>
              </a:lnSpc>
              <a:spcAft>
                <a:spcPct val="0"/>
              </a:spcAft>
              <a:buFont typeface="Wingdings" pitchFamily="2" charset="2"/>
              <a:buChar char="§"/>
            </a:pPr>
            <a:endParaRPr lang="en-CA" altLang="en-US" sz="2800" kern="0" dirty="0">
              <a:solidFill>
                <a:srgbClr val="000000"/>
              </a:solidFill>
              <a:latin typeface="+mj-lt"/>
              <a:cs typeface="Arial"/>
            </a:endParaRPr>
          </a:p>
        </p:txBody>
      </p:sp>
      <p:sp>
        <p:nvSpPr>
          <p:cNvPr id="5" name="Text Placeholder 4"/>
          <p:cNvSpPr>
            <a:spLocks noGrp="1"/>
          </p:cNvSpPr>
          <p:nvPr>
            <p:ph type="body" sz="quarter" idx="3"/>
          </p:nvPr>
        </p:nvSpPr>
        <p:spPr>
          <a:xfrm>
            <a:off x="4788024" y="1666727"/>
            <a:ext cx="4041775" cy="6397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Non Right to Work States</a:t>
            </a:r>
            <a:endParaRPr lang="en-CA"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2627784" y="1101388"/>
            <a:ext cx="4320480" cy="461665"/>
          </a:xfrm>
          <a:prstGeom prst="rect">
            <a:avLst/>
          </a:prstGeom>
          <a:solidFill>
            <a:schemeClr val="accent6">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CA" altLang="en-US" sz="24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a:rPr>
              <a:t>EDUCATION</a:t>
            </a:r>
            <a:endParaRPr lang="en-C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4283968" y="1844823"/>
            <a:ext cx="648072" cy="461665"/>
          </a:xfrm>
          <a:prstGeom prst="rect">
            <a:avLst/>
          </a:prstGeom>
          <a:noFill/>
        </p:spPr>
        <p:txBody>
          <a:bodyPr wrap="square" rtlCol="0">
            <a:spAutoFit/>
          </a:bodyPr>
          <a:lstStyle/>
          <a:p>
            <a:r>
              <a:rPr lang="en-CA" sz="2400" b="1" dirty="0" smtClean="0">
                <a:ln w="1905"/>
                <a:solidFill>
                  <a:srgbClr val="9966FF"/>
                </a:solidFill>
                <a:effectLst>
                  <a:innerShdw blurRad="69850" dist="43180" dir="5400000">
                    <a:srgbClr val="000000">
                      <a:alpha val="65000"/>
                    </a:srgbClr>
                  </a:innerShdw>
                </a:effectLst>
              </a:rPr>
              <a:t>vs.</a:t>
            </a:r>
            <a:endParaRPr lang="en-CA" sz="2400" b="1" dirty="0">
              <a:ln w="17780" cmpd="sng">
                <a:solidFill>
                  <a:srgbClr val="FFFFFF"/>
                </a:solidFill>
                <a:prstDash val="solid"/>
                <a:miter lim="800000"/>
              </a:ln>
              <a:solidFill>
                <a:srgbClr val="9966FF"/>
              </a:solidFill>
              <a:effectLst>
                <a:outerShdw blurRad="50800" algn="tl" rotWithShape="0">
                  <a:srgbClr val="000000"/>
                </a:outerShdw>
              </a:effectLst>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Tree>
    <p:extLst>
      <p:ext uri="{BB962C8B-B14F-4D97-AF65-F5344CB8AC3E}">
        <p14:creationId xmlns:p14="http://schemas.microsoft.com/office/powerpoint/2010/main" val="80288900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251282"/>
            <a:ext cx="8229600" cy="850106"/>
          </a:xfrm>
        </p:spPr>
        <p:txBody>
          <a:bodyPr>
            <a:noAutofit/>
          </a:bodyPr>
          <a:lstStyle/>
          <a:p>
            <a:r>
              <a:rPr lang="en-CA" altLang="en-US" sz="3200" b="1" dirty="0">
                <a:solidFill>
                  <a:srgbClr val="2C297C"/>
                </a:solidFill>
                <a:latin typeface="Arial" charset="0"/>
              </a:rPr>
              <a:t>It’s </a:t>
            </a:r>
            <a:r>
              <a:rPr lang="en-CA" altLang="en-US" sz="3200" b="1" dirty="0" smtClean="0">
                <a:solidFill>
                  <a:srgbClr val="2C297C"/>
                </a:solidFill>
                <a:latin typeface="Arial" charset="0"/>
              </a:rPr>
              <a:t>About More Than Paycheques</a:t>
            </a:r>
            <a:endParaRPr lang="en-CA" sz="3200" b="1" dirty="0">
              <a:solidFill>
                <a:srgbClr val="2C297C"/>
              </a:solidFill>
            </a:endParaRPr>
          </a:p>
        </p:txBody>
      </p:sp>
      <p:sp>
        <p:nvSpPr>
          <p:cNvPr id="4" name="Text Placeholder 3"/>
          <p:cNvSpPr>
            <a:spLocks noGrp="1"/>
          </p:cNvSpPr>
          <p:nvPr>
            <p:ph type="body" idx="1"/>
          </p:nvPr>
        </p:nvSpPr>
        <p:spPr>
          <a:xfrm>
            <a:off x="936898" y="1832472"/>
            <a:ext cx="3381772" cy="639762"/>
          </a:xfrm>
        </p:spPr>
        <p:txBody>
          <a:bodyPr/>
          <a:lstStyle/>
          <a:p>
            <a:pPr algn="ctr"/>
            <a:r>
              <a:rPr lang="en-CA"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Right</a:t>
            </a:r>
            <a:r>
              <a:rPr lang="en-CA"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CA" sz="2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 Work States</a:t>
            </a:r>
            <a:endParaRPr lang="en-CA"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half" idx="2"/>
          </p:nvPr>
        </p:nvSpPr>
        <p:spPr>
          <a:xfrm>
            <a:off x="859954" y="3068960"/>
            <a:ext cx="8171606" cy="936104"/>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a:bodyPr>
          <a:lstStyle/>
          <a:p>
            <a:pPr fontAlgn="base">
              <a:lnSpc>
                <a:spcPct val="80000"/>
              </a:lnSpc>
              <a:spcAft>
                <a:spcPct val="0"/>
              </a:spcAft>
              <a:buFont typeface="Wingdings" pitchFamily="2" charset="2"/>
              <a:buChar char="§"/>
            </a:pPr>
            <a:r>
              <a:rPr lang="en-CA" altLang="en-US" sz="3200" kern="0" dirty="0">
                <a:solidFill>
                  <a:srgbClr val="000000"/>
                </a:solidFill>
                <a:cs typeface="Arial"/>
              </a:rPr>
              <a:t>R</a:t>
            </a:r>
            <a:r>
              <a:rPr lang="en-CA" altLang="en-US" sz="3200" kern="0" dirty="0" smtClean="0">
                <a:solidFill>
                  <a:srgbClr val="000000"/>
                </a:solidFill>
                <a:cs typeface="Arial"/>
              </a:rPr>
              <a:t>ate </a:t>
            </a:r>
            <a:r>
              <a:rPr lang="en-CA" altLang="en-US" sz="3200" kern="0" dirty="0">
                <a:solidFill>
                  <a:srgbClr val="000000"/>
                </a:solidFill>
                <a:cs typeface="Arial"/>
              </a:rPr>
              <a:t>of workplace deaths is </a:t>
            </a:r>
            <a:r>
              <a:rPr lang="en-CA" altLang="en-US" sz="3200" b="1" kern="0" dirty="0">
                <a:solidFill>
                  <a:srgbClr val="000000"/>
                </a:solidFill>
                <a:cs typeface="Arial"/>
              </a:rPr>
              <a:t>36 %</a:t>
            </a:r>
            <a:r>
              <a:rPr lang="en-CA" altLang="en-US" sz="3200" kern="0" dirty="0">
                <a:solidFill>
                  <a:srgbClr val="000000"/>
                </a:solidFill>
                <a:cs typeface="Arial"/>
              </a:rPr>
              <a:t> </a:t>
            </a:r>
            <a:r>
              <a:rPr lang="en-CA" altLang="en-US" sz="3200" b="1" kern="0" dirty="0">
                <a:solidFill>
                  <a:srgbClr val="000000"/>
                </a:solidFill>
                <a:cs typeface="Arial"/>
              </a:rPr>
              <a:t>higher</a:t>
            </a:r>
            <a:r>
              <a:rPr lang="en-CA" altLang="en-US" sz="3200" kern="0" dirty="0">
                <a:solidFill>
                  <a:srgbClr val="000000"/>
                </a:solidFill>
                <a:cs typeface="Arial"/>
              </a:rPr>
              <a:t> in states with </a:t>
            </a:r>
            <a:r>
              <a:rPr lang="en-CA" altLang="en-US" sz="3200" kern="0" dirty="0" smtClean="0">
                <a:solidFill>
                  <a:srgbClr val="000000"/>
                </a:solidFill>
                <a:cs typeface="Arial"/>
              </a:rPr>
              <a:t>RTW laws</a:t>
            </a:r>
            <a:endParaRPr lang="en-CA" altLang="en-US" sz="2800" kern="0" dirty="0">
              <a:solidFill>
                <a:srgbClr val="000000"/>
              </a:solidFill>
              <a:latin typeface="+mj-lt"/>
              <a:cs typeface="Arial"/>
            </a:endParaRPr>
          </a:p>
        </p:txBody>
      </p:sp>
      <p:sp>
        <p:nvSpPr>
          <p:cNvPr id="5" name="Text Placeholder 4"/>
          <p:cNvSpPr>
            <a:spLocks noGrp="1"/>
          </p:cNvSpPr>
          <p:nvPr>
            <p:ph type="body" sz="quarter" idx="3"/>
          </p:nvPr>
        </p:nvSpPr>
        <p:spPr>
          <a:xfrm>
            <a:off x="4788024" y="1836736"/>
            <a:ext cx="4041775" cy="63976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Non Right to Work States</a:t>
            </a:r>
            <a:endParaRPr lang="en-CA"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2627784" y="1101388"/>
            <a:ext cx="4320480" cy="461665"/>
          </a:xfrm>
          <a:prstGeom prst="rect">
            <a:avLst/>
          </a:prstGeom>
          <a:solidFill>
            <a:schemeClr val="accent6">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CA" altLang="en-US" sz="2400" b="1" kern="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a:rPr>
              <a:t>RATES OF DEATH ON THE JOB</a:t>
            </a:r>
            <a:endParaRPr lang="en-C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4297685" y="1988840"/>
            <a:ext cx="648072" cy="461665"/>
          </a:xfrm>
          <a:prstGeom prst="rect">
            <a:avLst/>
          </a:prstGeom>
          <a:noFill/>
        </p:spPr>
        <p:txBody>
          <a:bodyPr wrap="square" rtlCol="0">
            <a:spAutoFit/>
          </a:bodyPr>
          <a:lstStyle/>
          <a:p>
            <a:r>
              <a:rPr lang="en-CA" sz="2400" b="1" dirty="0" smtClean="0">
                <a:ln w="1905"/>
                <a:solidFill>
                  <a:srgbClr val="9966FF"/>
                </a:solidFill>
                <a:effectLst>
                  <a:innerShdw blurRad="69850" dist="43180" dir="5400000">
                    <a:srgbClr val="000000">
                      <a:alpha val="65000"/>
                    </a:srgbClr>
                  </a:innerShdw>
                </a:effectLst>
              </a:rPr>
              <a:t>vs.</a:t>
            </a:r>
            <a:endParaRPr lang="en-CA" sz="2400" b="1" dirty="0">
              <a:ln w="17780" cmpd="sng">
                <a:solidFill>
                  <a:srgbClr val="FFFFFF"/>
                </a:solidFill>
                <a:prstDash val="solid"/>
                <a:miter lim="800000"/>
              </a:ln>
              <a:solidFill>
                <a:srgbClr val="9966FF"/>
              </a:solidFill>
              <a:effectLst>
                <a:outerShdw blurRad="50800" algn="tl" rotWithShape="0">
                  <a:srgbClr val="000000"/>
                </a:outerShdw>
              </a:effectLs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Tree>
    <p:extLst>
      <p:ext uri="{BB962C8B-B14F-4D97-AF65-F5344CB8AC3E}">
        <p14:creationId xmlns:p14="http://schemas.microsoft.com/office/powerpoint/2010/main" val="2880597453"/>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6768752" cy="1143000"/>
          </a:xfrm>
        </p:spPr>
        <p:txBody>
          <a:bodyPr>
            <a:normAutofit/>
          </a:bodyPr>
          <a:lstStyle/>
          <a:p>
            <a:r>
              <a:rPr lang="en-US" altLang="en-US" sz="3600" b="1" dirty="0" smtClean="0">
                <a:solidFill>
                  <a:srgbClr val="2C297C"/>
                </a:solidFill>
                <a:latin typeface="Arial" charset="0"/>
              </a:rPr>
              <a:t>Fight Back For What Matters</a:t>
            </a:r>
            <a:endParaRPr lang="en-CA" sz="3600" b="1" dirty="0">
              <a:solidFill>
                <a:srgbClr val="2C297C"/>
              </a:solidFill>
            </a:endParaRPr>
          </a:p>
        </p:txBody>
      </p:sp>
      <p:sp>
        <p:nvSpPr>
          <p:cNvPr id="3" name="Content Placeholder 2"/>
          <p:cNvSpPr>
            <a:spLocks noGrp="1"/>
          </p:cNvSpPr>
          <p:nvPr>
            <p:ph idx="1"/>
          </p:nvPr>
        </p:nvSpPr>
        <p:spPr>
          <a:xfrm>
            <a:off x="971600" y="1600200"/>
            <a:ext cx="7995192" cy="1972816"/>
          </a:xfrm>
        </p:spPr>
        <p:txBody>
          <a:bodyPr>
            <a:normAutofit fontScale="92500"/>
          </a:bodyPr>
          <a:lstStyle/>
          <a:p>
            <a:pPr marL="0" indent="0" algn="ctr">
              <a:buNone/>
            </a:pPr>
            <a:r>
              <a:rPr lang="en-CA" sz="35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Unions are </a:t>
            </a:r>
            <a:r>
              <a:rPr lang="en-CA"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OUR </a:t>
            </a:r>
            <a:r>
              <a:rPr lang="en-CA" sz="35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only chance</a:t>
            </a:r>
          </a:p>
          <a:p>
            <a:pPr marL="0" indent="0" algn="ctr">
              <a:buNone/>
            </a:pPr>
            <a:r>
              <a:rPr lang="en-CA" sz="35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Unions are</a:t>
            </a:r>
            <a:r>
              <a:rPr lang="en-CA"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ALL </a:t>
            </a:r>
            <a:r>
              <a:rPr lang="en-CA" sz="35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of</a:t>
            </a:r>
            <a:r>
              <a:rPr lang="en-CA"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“US” </a:t>
            </a:r>
            <a:r>
              <a:rPr lang="en-CA" sz="35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not “them”</a:t>
            </a:r>
          </a:p>
          <a:p>
            <a:pPr marL="0" indent="0" algn="ctr">
              <a:buNone/>
            </a:pPr>
            <a:r>
              <a:rPr lang="en-CA" sz="35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Include</a:t>
            </a:r>
            <a:r>
              <a:rPr lang="en-CA" sz="3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ALL </a:t>
            </a:r>
            <a:r>
              <a:rPr lang="en-CA" sz="35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workers, not just union members</a:t>
            </a:r>
          </a:p>
          <a:p>
            <a:pPr lvl="1"/>
            <a:endParaRPr lang="en-CA"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1784" y="3429000"/>
            <a:ext cx="5433503" cy="3104008"/>
          </a:xfrm>
          <a:prstGeom prst="rect">
            <a:avLst/>
          </a:prstGeom>
        </p:spPr>
      </p:pic>
    </p:spTree>
    <p:extLst>
      <p:ext uri="{BB962C8B-B14F-4D97-AF65-F5344CB8AC3E}">
        <p14:creationId xmlns:p14="http://schemas.microsoft.com/office/powerpoint/2010/main" val="5056621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1417787" y="2095153"/>
            <a:ext cx="3600400" cy="234771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1377405" y="1124744"/>
            <a:ext cx="7355160" cy="4709120"/>
          </a:xfrm>
        </p:spPr>
        <p:txBody>
          <a:bodyPr>
            <a:normAutofit/>
          </a:bodyPr>
          <a:lstStyle/>
          <a:p>
            <a:pPr marL="0" indent="0">
              <a:buNone/>
            </a:pPr>
            <a:r>
              <a:rPr lang="en-CA" sz="4000" b="1" dirty="0" smtClean="0">
                <a:ln w="1905"/>
                <a:solidFill>
                  <a:srgbClr val="9966FF"/>
                </a:solidFill>
                <a:effectLst>
                  <a:innerShdw blurRad="69850" dist="43180" dir="5400000">
                    <a:srgbClr val="000000">
                      <a:alpha val="65000"/>
                    </a:srgbClr>
                  </a:innerShdw>
                </a:effectLst>
              </a:rPr>
              <a:t>There’s too much on the line:</a:t>
            </a:r>
          </a:p>
          <a:p>
            <a:pPr marL="457200" lvl="1" indent="0">
              <a:buNone/>
            </a:pPr>
            <a:endParaRPr lang="en-C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457200" lvl="1" indent="0">
              <a:buNone/>
            </a:pPr>
            <a:r>
              <a:rPr lang="en-C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OUR Families</a:t>
            </a:r>
          </a:p>
          <a:p>
            <a:pPr marL="457200" lvl="1" indent="0">
              <a:buNone/>
            </a:pPr>
            <a:r>
              <a:rPr lang="en-C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OUR Communities</a:t>
            </a:r>
            <a:endPar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457200" lvl="1" indent="0">
              <a:buNone/>
            </a:pPr>
            <a:r>
              <a:rPr lang="en-C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OUR Economy</a:t>
            </a:r>
          </a:p>
          <a:p>
            <a:pPr lvl="1"/>
            <a:endParaRPr lang="en-CA" dirty="0"/>
          </a:p>
        </p:txBody>
      </p:sp>
      <p:sp>
        <p:nvSpPr>
          <p:cNvPr id="2" name="Title 1"/>
          <p:cNvSpPr>
            <a:spLocks noGrp="1"/>
          </p:cNvSpPr>
          <p:nvPr>
            <p:ph type="title"/>
          </p:nvPr>
        </p:nvSpPr>
        <p:spPr>
          <a:xfrm>
            <a:off x="1619672" y="274638"/>
            <a:ext cx="6768752" cy="1143000"/>
          </a:xfrm>
        </p:spPr>
        <p:txBody>
          <a:bodyPr>
            <a:normAutofit/>
          </a:bodyPr>
          <a:lstStyle/>
          <a:p>
            <a:r>
              <a:rPr lang="en-US" altLang="en-US" sz="3600" b="1" dirty="0" smtClean="0">
                <a:solidFill>
                  <a:srgbClr val="2C297C"/>
                </a:solidFill>
                <a:latin typeface="Arial" charset="0"/>
              </a:rPr>
              <a:t>Losing’s Not An Option</a:t>
            </a:r>
            <a:endParaRPr lang="en-CA" sz="3600" b="1" dirty="0">
              <a:solidFill>
                <a:srgbClr val="2C297C"/>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9504" y="1988840"/>
            <a:ext cx="25908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4604170"/>
            <a:ext cx="28194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8187" y="4077072"/>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69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arn(inVertical)">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
        <p:nvSpPr>
          <p:cNvPr id="7" name="Title 6"/>
          <p:cNvSpPr>
            <a:spLocks noGrp="1"/>
          </p:cNvSpPr>
          <p:nvPr>
            <p:ph type="title"/>
          </p:nvPr>
        </p:nvSpPr>
        <p:spPr>
          <a:xfrm>
            <a:off x="971600" y="4132362"/>
            <a:ext cx="5486400" cy="566738"/>
          </a:xfrm>
        </p:spPr>
        <p:txBody>
          <a:bodyPr/>
          <a:lstStyle/>
          <a:p>
            <a:r>
              <a:rPr lang="en-CA"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EDUCATE YOURSELF</a:t>
            </a:r>
            <a:endParaRPr lang="en-CA"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476672"/>
            <a:ext cx="7395905" cy="3655690"/>
          </a:xfrm>
          <a:prstGeom prst="rect">
            <a:avLst/>
          </a:prstGeom>
        </p:spPr>
      </p:pic>
      <p:sp>
        <p:nvSpPr>
          <p:cNvPr id="17" name="Title 6"/>
          <p:cNvSpPr txBox="1">
            <a:spLocks/>
          </p:cNvSpPr>
          <p:nvPr/>
        </p:nvSpPr>
        <p:spPr>
          <a:xfrm>
            <a:off x="1547664" y="4606726"/>
            <a:ext cx="5486400" cy="56673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CA"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EDUCATE OTHERS</a:t>
            </a:r>
          </a:p>
        </p:txBody>
      </p:sp>
      <p:sp>
        <p:nvSpPr>
          <p:cNvPr id="18" name="Title 6"/>
          <p:cNvSpPr txBox="1">
            <a:spLocks/>
          </p:cNvSpPr>
          <p:nvPr/>
        </p:nvSpPr>
        <p:spPr>
          <a:xfrm>
            <a:off x="2133259" y="5301208"/>
            <a:ext cx="6849904" cy="638746"/>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CA" sz="2400" dirty="0">
                <a:ln w="1905"/>
                <a:solidFill>
                  <a:srgbClr val="FF0000"/>
                </a:solidFill>
                <a:effectLst>
                  <a:innerShdw blurRad="69850" dist="43180" dir="5400000">
                    <a:srgbClr val="000000">
                      <a:alpha val="65000"/>
                    </a:srgbClr>
                  </a:innerShdw>
                </a:effectLst>
              </a:rPr>
              <a:t>VOTE</a:t>
            </a:r>
            <a:r>
              <a:rPr lang="en-CA" sz="2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CA"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 WHO WILL </a:t>
            </a:r>
            <a:r>
              <a:rPr lang="en-CA"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BEST REPRESENT </a:t>
            </a:r>
            <a:r>
              <a:rPr lang="en-CA"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YOUR INTERESTS AS A WORKER</a:t>
            </a:r>
          </a:p>
        </p:txBody>
      </p:sp>
      <p:pic>
        <p:nvPicPr>
          <p:cNvPr id="8194" name="Picture 2" descr="C:\Users\Michelle Johnston\AppData\Local\Microsoft\Windows\Temporary Internet Files\Content.IE5\1M9PE1GH\MC90028092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1569" y="5173464"/>
            <a:ext cx="981416" cy="1017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235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1416" y="116632"/>
            <a:ext cx="6768752" cy="1143000"/>
          </a:xfrm>
        </p:spPr>
        <p:txBody>
          <a:bodyPr>
            <a:noAutofit/>
          </a:bodyPr>
          <a:lstStyle/>
          <a:p>
            <a:r>
              <a:rPr lang="en-US" altLang="en-US" sz="3600" b="1" dirty="0">
                <a:solidFill>
                  <a:srgbClr val="2C297C"/>
                </a:solidFill>
                <a:latin typeface="Arial" charset="0"/>
              </a:rPr>
              <a:t>What is “Right-to-Work” </a:t>
            </a:r>
            <a:r>
              <a:rPr lang="en-US" altLang="en-US" sz="3600" b="1" dirty="0" smtClean="0">
                <a:solidFill>
                  <a:srgbClr val="2C297C"/>
                </a:solidFill>
                <a:latin typeface="Arial" charset="0"/>
              </a:rPr>
              <a:t>Legislation</a:t>
            </a:r>
            <a:r>
              <a:rPr lang="en-US" altLang="en-US" sz="3600" b="1" dirty="0">
                <a:solidFill>
                  <a:srgbClr val="2C297C"/>
                </a:solidFill>
                <a:latin typeface="Arial" charset="0"/>
              </a:rPr>
              <a:t>?</a:t>
            </a:r>
            <a:endParaRPr lang="en-CA" sz="3600" b="1" dirty="0">
              <a:solidFill>
                <a:srgbClr val="2C297C"/>
              </a:solidFill>
            </a:endParaRPr>
          </a:p>
        </p:txBody>
      </p:sp>
      <p:sp>
        <p:nvSpPr>
          <p:cNvPr id="3" name="TextBox 2"/>
          <p:cNvSpPr txBox="1"/>
          <p:nvPr/>
        </p:nvSpPr>
        <p:spPr>
          <a:xfrm>
            <a:off x="971600" y="1844824"/>
            <a:ext cx="7992888" cy="4419671"/>
          </a:xfrm>
          <a:prstGeom prst="rect">
            <a:avLst/>
          </a:prstGeom>
          <a:noFill/>
        </p:spPr>
        <p:txBody>
          <a:bodyPr wrap="square" rtlCol="0">
            <a:spAutoFit/>
          </a:bodyPr>
          <a:lstStyle/>
          <a:p>
            <a:pPr lvl="0" fontAlgn="base">
              <a:spcBef>
                <a:spcPct val="20000"/>
              </a:spcBef>
              <a:spcAft>
                <a:spcPct val="0"/>
              </a:spcAft>
            </a:pPr>
            <a:r>
              <a:rPr lang="en-CA" altLang="en-US" sz="2800" kern="0" dirty="0">
                <a:solidFill>
                  <a:srgbClr val="000000"/>
                </a:solidFill>
                <a:latin typeface="+mj-lt"/>
                <a:cs typeface="Arial"/>
              </a:rPr>
              <a:t>So called “</a:t>
            </a:r>
            <a:r>
              <a:rPr lang="en-CA" altLang="en-US" sz="2800" kern="0" dirty="0" smtClean="0">
                <a:solidFill>
                  <a:srgbClr val="000000"/>
                </a:solidFill>
                <a:latin typeface="+mj-lt"/>
                <a:cs typeface="Arial"/>
              </a:rPr>
              <a:t>Right-to Work</a:t>
            </a:r>
            <a:r>
              <a:rPr lang="en-CA" altLang="en-US" sz="2800" kern="0" dirty="0">
                <a:solidFill>
                  <a:srgbClr val="000000"/>
                </a:solidFill>
                <a:latin typeface="+mj-lt"/>
                <a:cs typeface="Arial"/>
              </a:rPr>
              <a:t>” legislation generally seeks to do at least two things: </a:t>
            </a:r>
          </a:p>
          <a:p>
            <a:pPr marL="1371600" lvl="2" indent="-457200" fontAlgn="base">
              <a:spcBef>
                <a:spcPct val="20000"/>
              </a:spcBef>
              <a:spcAft>
                <a:spcPct val="0"/>
              </a:spcAft>
              <a:buFontTx/>
              <a:buAutoNum type="arabicPeriod"/>
            </a:pPr>
            <a:r>
              <a:rPr lang="en-CA" altLang="en-US" sz="2800" kern="0" dirty="0">
                <a:solidFill>
                  <a:srgbClr val="000000"/>
                </a:solidFill>
                <a:latin typeface="+mj-lt"/>
                <a:cs typeface="Arial"/>
              </a:rPr>
              <a:t>Impair the representational and political capacity of unions by starving them of financial resources </a:t>
            </a:r>
            <a:r>
              <a:rPr lang="en-CA" altLang="en-US" sz="2800" kern="0" dirty="0" smtClean="0">
                <a:solidFill>
                  <a:srgbClr val="000000"/>
                </a:solidFill>
                <a:latin typeface="+mj-lt"/>
                <a:cs typeface="Arial"/>
              </a:rPr>
              <a:t>(i.e</a:t>
            </a:r>
            <a:r>
              <a:rPr lang="en-CA" altLang="en-US" sz="2800" kern="0" dirty="0">
                <a:solidFill>
                  <a:srgbClr val="000000"/>
                </a:solidFill>
                <a:latin typeface="+mj-lt"/>
                <a:cs typeface="Arial"/>
              </a:rPr>
              <a:t>. dues </a:t>
            </a:r>
            <a:r>
              <a:rPr lang="en-CA" altLang="en-US" sz="2800" kern="0" dirty="0" smtClean="0">
                <a:solidFill>
                  <a:srgbClr val="000000"/>
                </a:solidFill>
                <a:latin typeface="+mj-lt"/>
                <a:cs typeface="Arial"/>
              </a:rPr>
              <a:t>revenues)</a:t>
            </a:r>
            <a:endParaRPr lang="en-CA" altLang="en-US" sz="2800" kern="0" dirty="0">
              <a:solidFill>
                <a:srgbClr val="000000"/>
              </a:solidFill>
              <a:latin typeface="+mj-lt"/>
              <a:cs typeface="Arial"/>
            </a:endParaRPr>
          </a:p>
          <a:p>
            <a:pPr marL="1371600" lvl="2" indent="-457200" fontAlgn="base">
              <a:spcBef>
                <a:spcPct val="20000"/>
              </a:spcBef>
              <a:spcAft>
                <a:spcPct val="0"/>
              </a:spcAft>
              <a:buFontTx/>
              <a:buAutoNum type="arabicPeriod"/>
            </a:pPr>
            <a:r>
              <a:rPr lang="en-CA" altLang="en-US" sz="2800" kern="0" dirty="0">
                <a:solidFill>
                  <a:srgbClr val="000000"/>
                </a:solidFill>
                <a:latin typeface="+mj-lt"/>
                <a:cs typeface="Arial"/>
              </a:rPr>
              <a:t>Shift the resources and attention of unions from workplace and political advocacy on behalf of their members to collection of dues from their members</a:t>
            </a:r>
          </a:p>
          <a:p>
            <a:endParaRPr lang="en-CA"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Tree>
    <p:extLst>
      <p:ext uri="{BB962C8B-B14F-4D97-AF65-F5344CB8AC3E}">
        <p14:creationId xmlns:p14="http://schemas.microsoft.com/office/powerpoint/2010/main" val="395238069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b="1" dirty="0" smtClean="0">
                <a:solidFill>
                  <a:srgbClr val="2C297C"/>
                </a:solidFill>
                <a:latin typeface="Arial" charset="0"/>
              </a:rPr>
              <a:t>NO Free Ride!</a:t>
            </a:r>
            <a:endParaRPr lang="en-CA" sz="3600" b="1" dirty="0">
              <a:solidFill>
                <a:srgbClr val="2C297C"/>
              </a:solidFill>
            </a:endParaRPr>
          </a:p>
        </p:txBody>
      </p:sp>
      <p:sp>
        <p:nvSpPr>
          <p:cNvPr id="4" name="Content Placeholder 3"/>
          <p:cNvSpPr>
            <a:spLocks noGrp="1"/>
          </p:cNvSpPr>
          <p:nvPr>
            <p:ph idx="1"/>
          </p:nvPr>
        </p:nvSpPr>
        <p:spPr>
          <a:xfrm>
            <a:off x="889248" y="1600200"/>
            <a:ext cx="7715200" cy="4525963"/>
          </a:xfrm>
        </p:spPr>
        <p:txBody>
          <a:bodyPr/>
          <a:lstStyle/>
          <a:p>
            <a:r>
              <a:rPr lang="en-CA" dirty="0"/>
              <a:t>Please </a:t>
            </a:r>
            <a:r>
              <a:rPr lang="en-CA" dirty="0" smtClean="0"/>
              <a:t>see: </a:t>
            </a:r>
            <a:r>
              <a:rPr lang="en-CA" dirty="0"/>
              <a:t>http://www.youtube.com/watch?v=qCqRkn1IRnM</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Tree>
    <p:extLst>
      <p:ext uri="{BB962C8B-B14F-4D97-AF65-F5344CB8AC3E}">
        <p14:creationId xmlns:p14="http://schemas.microsoft.com/office/powerpoint/2010/main" val="373762566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600" b="1" dirty="0" smtClean="0">
                <a:solidFill>
                  <a:srgbClr val="2C297C"/>
                </a:solidFill>
                <a:latin typeface="Arial" charset="0"/>
              </a:rPr>
              <a:t>What’s It Like To Work Under Right to Work Legislation?</a:t>
            </a:r>
            <a:endParaRPr lang="en-CA" sz="3600" b="1" dirty="0">
              <a:solidFill>
                <a:srgbClr val="2C297C"/>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5112" y="5961090"/>
            <a:ext cx="896488" cy="896488"/>
          </a:xfrm>
          <a:prstGeom prst="rect">
            <a:avLst/>
          </a:prstGeom>
        </p:spPr>
      </p:pic>
      <p:sp>
        <p:nvSpPr>
          <p:cNvPr id="7" name="Content Placeholder 6"/>
          <p:cNvSpPr>
            <a:spLocks noGrp="1"/>
          </p:cNvSpPr>
          <p:nvPr>
            <p:ph idx="1"/>
          </p:nvPr>
        </p:nvSpPr>
        <p:spPr>
          <a:xfrm>
            <a:off x="971600" y="1600200"/>
            <a:ext cx="7344816" cy="4525963"/>
          </a:xfrm>
        </p:spPr>
        <p:txBody>
          <a:bodyPr/>
          <a:lstStyle/>
          <a:p>
            <a:r>
              <a:rPr lang="en-CA" dirty="0" smtClean="0"/>
              <a:t>Please see: </a:t>
            </a:r>
            <a:r>
              <a:rPr lang="en-CA" dirty="0"/>
              <a:t>http://www.youtube.com/watch?v=7k4q2OPIpmM</a:t>
            </a:r>
          </a:p>
        </p:txBody>
      </p:sp>
    </p:spTree>
    <p:extLst>
      <p:ext uri="{BB962C8B-B14F-4D97-AF65-F5344CB8AC3E}">
        <p14:creationId xmlns:p14="http://schemas.microsoft.com/office/powerpoint/2010/main" val="408429326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4400" y="260648"/>
            <a:ext cx="8229600" cy="1143000"/>
          </a:xfrm>
        </p:spPr>
        <p:txBody>
          <a:bodyPr>
            <a:normAutofit/>
          </a:bodyPr>
          <a:lstStyle/>
          <a:p>
            <a:r>
              <a:rPr lang="en-CA" sz="3200" b="1" dirty="0" smtClean="0">
                <a:solidFill>
                  <a:srgbClr val="2C297C"/>
                </a:solidFill>
                <a:latin typeface="Arial" pitchFamily="34" charset="0"/>
                <a:cs typeface="Arial" pitchFamily="34" charset="0"/>
              </a:rPr>
              <a:t>What Is The Labour Movement Doing?</a:t>
            </a:r>
            <a:endParaRPr lang="en-CA" sz="3200" b="1" dirty="0">
              <a:solidFill>
                <a:srgbClr val="2C297C"/>
              </a:solidFill>
              <a:latin typeface="Arial" pitchFamily="34" charset="0"/>
              <a:cs typeface="Arial" pitchFamily="34" charset="0"/>
            </a:endParaRPr>
          </a:p>
        </p:txBody>
      </p:sp>
      <p:sp>
        <p:nvSpPr>
          <p:cNvPr id="5" name="Content Placeholder 4"/>
          <p:cNvSpPr>
            <a:spLocks noGrp="1"/>
          </p:cNvSpPr>
          <p:nvPr>
            <p:ph idx="1"/>
          </p:nvPr>
        </p:nvSpPr>
        <p:spPr>
          <a:xfrm>
            <a:off x="827584" y="1628800"/>
            <a:ext cx="8229600" cy="1872208"/>
          </a:xfrm>
        </p:spPr>
        <p:txBody>
          <a:bodyPr>
            <a:normAutofit fontScale="92500"/>
          </a:bodyPr>
          <a:lstStyle/>
          <a:p>
            <a:r>
              <a:rPr lang="en-CA" sz="2800" dirty="0" smtClean="0"/>
              <a:t>Sustained </a:t>
            </a:r>
            <a:r>
              <a:rPr lang="en-CA" sz="2800" dirty="0"/>
              <a:t>and concerted educational and mobilization efforts to expose the truths around </a:t>
            </a:r>
            <a:r>
              <a:rPr lang="en-CA" sz="2800" dirty="0" smtClean="0"/>
              <a:t>Right To Work (RTW). </a:t>
            </a:r>
          </a:p>
          <a:p>
            <a:r>
              <a:rPr lang="en-CA" sz="2800" dirty="0" smtClean="0"/>
              <a:t>These </a:t>
            </a:r>
            <a:r>
              <a:rPr lang="en-CA" sz="2800" dirty="0"/>
              <a:t>efforts </a:t>
            </a:r>
            <a:r>
              <a:rPr lang="en-CA" sz="2800" dirty="0" smtClean="0"/>
              <a:t>are focused </a:t>
            </a:r>
            <a:r>
              <a:rPr lang="en-CA" sz="2800" dirty="0"/>
              <a:t>internally at our own members and externally at the voting public.</a:t>
            </a:r>
          </a:p>
          <a:p>
            <a:pPr lvl="1">
              <a:buFont typeface="Wingdings" pitchFamily="2" charset="2"/>
              <a:buChar char="§"/>
            </a:pPr>
            <a:endParaRPr lang="en-CA" dirty="0" smtClean="0"/>
          </a:p>
          <a:p>
            <a:pPr lvl="1">
              <a:buFont typeface="Wingdings" pitchFamily="2" charset="2"/>
              <a:buChar char="§"/>
            </a:pPr>
            <a:endParaRPr lang="en-CA" dirty="0" smtClean="0"/>
          </a:p>
          <a:p>
            <a:pPr lvl="1">
              <a:buFont typeface="Wingdings" pitchFamily="2" charset="2"/>
              <a:buChar char="§"/>
            </a:pPr>
            <a:endParaRPr lang="en-CA" dirty="0"/>
          </a:p>
          <a:p>
            <a:pPr lvl="1">
              <a:buFont typeface="Symbol" pitchFamily="18" charset="2"/>
              <a:buChar char="Ö"/>
            </a:pPr>
            <a:endParaRPr lang="en-CA"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712192">
            <a:off x="980461" y="4024444"/>
            <a:ext cx="3078811" cy="116086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2" y="4725144"/>
            <a:ext cx="3215723" cy="1050032"/>
          </a:xfrm>
          <a:prstGeom prst="rect">
            <a:avLst/>
          </a:prstGeom>
        </p:spPr>
      </p:pic>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688832">
            <a:off x="5763137" y="3862780"/>
            <a:ext cx="4042871" cy="148419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Tree>
    <p:extLst>
      <p:ext uri="{BB962C8B-B14F-4D97-AF65-F5344CB8AC3E}">
        <p14:creationId xmlns:p14="http://schemas.microsoft.com/office/powerpoint/2010/main" val="416397477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143000"/>
          </a:xfrm>
        </p:spPr>
        <p:txBody>
          <a:bodyPr>
            <a:normAutofit/>
          </a:bodyPr>
          <a:lstStyle/>
          <a:p>
            <a:r>
              <a:rPr lang="en-CA" sz="3200" b="1" dirty="0" smtClean="0">
                <a:solidFill>
                  <a:srgbClr val="2C297C"/>
                </a:solidFill>
                <a:latin typeface="Arial" pitchFamily="34" charset="0"/>
                <a:cs typeface="Arial" pitchFamily="34" charset="0"/>
              </a:rPr>
              <a:t>What Is The Labour Movement Doing?</a:t>
            </a:r>
            <a:endParaRPr lang="en-CA" sz="3200" b="1" dirty="0">
              <a:solidFill>
                <a:srgbClr val="2C297C"/>
              </a:solidFill>
              <a:latin typeface="Arial" pitchFamily="34" charset="0"/>
              <a:cs typeface="Arial" pitchFamily="34" charset="0"/>
            </a:endParaRPr>
          </a:p>
        </p:txBody>
      </p:sp>
      <p:sp>
        <p:nvSpPr>
          <p:cNvPr id="5" name="Content Placeholder 4"/>
          <p:cNvSpPr>
            <a:spLocks noGrp="1"/>
          </p:cNvSpPr>
          <p:nvPr>
            <p:ph idx="1"/>
          </p:nvPr>
        </p:nvSpPr>
        <p:spPr>
          <a:xfrm>
            <a:off x="827584" y="1052736"/>
            <a:ext cx="8229600" cy="3543159"/>
          </a:xfrm>
        </p:spPr>
        <p:txBody>
          <a:bodyPr>
            <a:normAutofit lnSpcReduction="10000"/>
          </a:bodyPr>
          <a:lstStyle/>
          <a:p>
            <a:r>
              <a:rPr lang="en-CA" sz="2800" dirty="0" smtClean="0"/>
              <a:t>Individual </a:t>
            </a:r>
            <a:r>
              <a:rPr lang="en-CA" sz="2800" dirty="0"/>
              <a:t>unions, informal coalitions and central labour bodies at various levels are all working on developing responses to this threat.</a:t>
            </a:r>
          </a:p>
          <a:p>
            <a:pPr lvl="1">
              <a:buFont typeface="Symbol" pitchFamily="18" charset="2"/>
              <a:buChar char="Ö"/>
            </a:pPr>
            <a:r>
              <a:rPr lang="en-CA" sz="2400" dirty="0">
                <a:solidFill>
                  <a:srgbClr val="FF0000"/>
                </a:solidFill>
              </a:rPr>
              <a:t>Polling and focus groups</a:t>
            </a:r>
          </a:p>
          <a:p>
            <a:pPr lvl="1">
              <a:buFont typeface="Symbol" pitchFamily="18" charset="2"/>
              <a:buChar char="Ö"/>
            </a:pPr>
            <a:r>
              <a:rPr lang="en-CA" sz="2400" dirty="0">
                <a:solidFill>
                  <a:srgbClr val="FF0000"/>
                </a:solidFill>
              </a:rPr>
              <a:t>Messaging and educational material development</a:t>
            </a:r>
          </a:p>
          <a:p>
            <a:pPr lvl="1">
              <a:buFont typeface="Symbol" pitchFamily="18" charset="2"/>
              <a:buChar char="Ö"/>
            </a:pPr>
            <a:r>
              <a:rPr lang="en-CA" sz="2400" dirty="0">
                <a:solidFill>
                  <a:srgbClr val="FF0000"/>
                </a:solidFill>
              </a:rPr>
              <a:t>Media outreach</a:t>
            </a:r>
          </a:p>
          <a:p>
            <a:pPr lvl="1">
              <a:buFont typeface="Symbol" pitchFamily="18" charset="2"/>
              <a:buChar char="Ö"/>
            </a:pPr>
            <a:r>
              <a:rPr lang="en-CA" sz="2400" dirty="0">
                <a:solidFill>
                  <a:srgbClr val="FF0000"/>
                </a:solidFill>
              </a:rPr>
              <a:t>Public relations campaigns</a:t>
            </a:r>
          </a:p>
          <a:p>
            <a:pPr lvl="1">
              <a:buFont typeface="Symbol" pitchFamily="18" charset="2"/>
              <a:buChar char="Ö"/>
            </a:pPr>
            <a:r>
              <a:rPr lang="en-CA" sz="2400" dirty="0">
                <a:solidFill>
                  <a:srgbClr val="FF0000"/>
                </a:solidFill>
              </a:rPr>
              <a:t>Political action/electoral </a:t>
            </a:r>
            <a:r>
              <a:rPr lang="en-CA" sz="2400" dirty="0" smtClean="0">
                <a:solidFill>
                  <a:srgbClr val="FF0000"/>
                </a:solidFill>
              </a:rPr>
              <a:t>involvement</a:t>
            </a:r>
          </a:p>
          <a:p>
            <a:pPr lvl="1">
              <a:buFont typeface="Wingdings" pitchFamily="2" charset="2"/>
              <a:buChar char="§"/>
            </a:pPr>
            <a:endParaRPr lang="en-CA" dirty="0" smtClean="0"/>
          </a:p>
          <a:p>
            <a:pPr lvl="1">
              <a:buFont typeface="Wingdings" pitchFamily="2" charset="2"/>
              <a:buChar char="§"/>
            </a:pPr>
            <a:endParaRPr lang="en-CA" dirty="0" smtClean="0"/>
          </a:p>
          <a:p>
            <a:pPr lvl="1">
              <a:buFont typeface="Wingdings" pitchFamily="2" charset="2"/>
              <a:buChar char="§"/>
            </a:pPr>
            <a:endParaRPr lang="en-CA" dirty="0"/>
          </a:p>
          <a:p>
            <a:pPr lvl="1">
              <a:buFont typeface="Symbol" pitchFamily="18" charset="2"/>
              <a:buChar char="Ö"/>
            </a:pPr>
            <a:endParaRPr lang="en-CA" dirty="0"/>
          </a:p>
        </p:txBody>
      </p:sp>
      <p:sp>
        <p:nvSpPr>
          <p:cNvPr id="2" name="AutoShape 2" descr="data:image/jpeg;base64,/9j/4AAQSkZJRgABAQAAAQABAAD/2wCEAAkGBhQSERMSEhMWFRUWFRYYFRcYGRYaGhgcGB0bFRsdGhQXHyYeGx0jGxcXHy8gIycpLCwxGR4yNTAqNScrLCkBCQoKDgwOGg8PGjAlHyUpLDAuKSwvLDIpKS8sLC4wLCksLC0sLCwpKSwwLSwvLCwsLCwpLCwsLCwsLCwsLCwsLP/AABEIAFcCQQMBIgACEQEDEQH/xAAcAAEAAgIDAQAAAAAAAAAAAAAABgcEBQIDCAH/xABNEAACAQMCAwQECQoEAwYHAAABAgMABBEFEgYhMQcTIkFRYXGBFBcyU4KRoaLSFSNCUlRykpOx0WKDssEzY9MWJENz4fE0RGWUs8Li/8QAGgEBAAIDAQAAAAAAAAAAAAAAAAQFAgMGAf/EADIRAAIBAwEFBQgCAwEAAAAAAAABAgMEESEFEjFRkRMUIkFhFTJScaGx0fDB8UKB4SP/2gAMAwEAAhEDEQA/ALxpSlAKVG+LuO4LBcOd8xGViU8z62P6A9Z59cA4qnOJOPrq8JDvsjP/AISZC4/xebe/l6hW2FKUyxtdnVbjxcFzf8Fy6v2gWVsSHnVmHLbHlzkeR25APtIqKXvbhEP+DbSN++yp9i7qqGlSlbxXEu6eyKEfey/30LKl7b5/0baIe1mP9MVxi7b7j9K3iPsLj+pNVvSs+xhyJPs62+D7/kta27cuf5y0wPSsmfulR/Wphwlx5DqDOsUciFAC28LjmcDBVifI+VeeatrsOtMJdy+RaNB9EMx/1itNWlGMcorr+xt6VFzisPTzfMm3FnFcdhCssis4ZwgC4zkhmzzI5eH7RUT+O62+Ym+5+Ktb24aj47aAHoryMPaQin7r1VteUqMZRyzyx2dSq0VOotWXJ8d1t8xN9z8VbrhTtEiv5mhjhkUqhcs23GAQuORPPLf1qgat7sQ03ENxOf03WMexBuOPaXH8NKtKMI5QvbC3oUXOK18tSzaUpUQ5wVAtT7YLeGaWEwysY3ZCRswSpKnGT0yKnF1cCNHkboisx9ijJ/pXl24nLuzt8pmLN7WOT9prfRpqeclvsyzhcOTqcFguD47rb5ib7n4qfHdbfMTfc/FVN1221uZHWNebOwVfaxwPtNSOwgXD2VbLXD6npjRNUFzBHOFKCRdwVsZwemccuYwffUW1/tWgtbiS3aKVmjIBZdmDkBuWTnlnHuqYWVosUUcS8lRFRfYoCj7BXmvX7/vrqeXOQ8rsD6ix2/Zio9GCm3kptn2tO5qS3l4V+dC1PjutvmJvufip8d1t8xN9z8VU3SpPd4Fz7JtuT6lyfHdbfMTfc/FT47rb5ib7n4qpulO7wHsm25PqXMvbdbecE/u7s/8A7CpHoHH9neEJHLtkPSOQbWPqHkx9Sk152r6DjmK8dvHyMKmx6El4cpnqqtZxHrqWdu9xIpZU2+FcZO5gvLPLzz7qjnZbxY15btHKd0sJALHq6tnaxPmeRB9gJ61h9tV7ts4owcd5MMj0qisf9RQ1EUPHusoKdq1cqhPnr8v6Or47rb5ib7n4qfHdbfMTfc/FVN0qZ3eB0Xsm25PqXJ8d1t8xN9z8VPjutvmJvufiqm6U7vAeybbk+pcnx3W3zE33PxU+O62+Ym+5+KqbpTu8B7JtuT6lyfHdbfMTfc/FUh4Q46j1BpBHE6d2FLFtv6WcAYJ/VP1V56q6uxfTtlnJKRzllOD6VQBR94vWqrSjCOUQb+xoUKLnFa6Y1LBpSlRDnhSlKAUpSgFKUoBSlKAUpSgFKUoBSlKAUpSgFKUoBSlKAUpSgFKUoBSlKAUpSgFKUoBSlKAUpSgFQ3tD48FjH3cWDcOPCOojXpvYf0H+wwZFr+spaW8lw/RFzj9Ynkqj2kgV5u1TUnuJnmlOXdtzH+gHoAGAB6AK30ae+8vgW2zbJV5b8/dX1fI6rm5aR2eRizscsxOST6zXVSuSISQACSTgAcySegA86sOB1uiRxqS6F2eXt0AyRbEPR5DsU+wfKI9YBFWLwF2Ypbqs92oec4KocFYvMcujP6+g8umTYNRJ3HlEoLra+692is+v4Kktuw1yB3l2qnzCxlh7mLL/AErtk7DP1bz64f8AcSVa1K09tPmVntS6+L6L8FI3/Y1eJkxtFKB0AYqx9zAKP4qn3ZfoEtpZsk6FJGmZipIOBhVHMcv0c++phXVd3KxxvIxwqKzMfQFGT9gryVWUlhnla/rV4dnPH8lB9p2pd9qU+DkR7Yl+gPEP4y9RWu27uWkkeRvlOzM3tY7j9prqqwisRSOvo0+zpxhySFeiez7Te4062TzZO8OeuZPznP2BgPdVA6RYGeeGEZ/OSInLy3EAn3A5r08iAAAcgBge6o1y+CKTbVTwxp/7OVKUqGc2RntJ1DudNuD5uojH+YQp+6WPurz1Vu9t+o4itoB+k7SH6A2jl695+qqiqfbrEcnW7Ip7tDe5v/gqU9mem99qUGRkRkyt6tgyp/j2VFqtPsP03xXNwR0CxKfb42H2JWdV4gyVf1Ozt5v0x10LG4kv+4tLiXzSJyPbg4+3FeZqvXtfv+705k85ZI0+o94f9GPfVFVrtlo2QdjU8UpT5v7CpBwnwVNqBk7lo1Ee3cXLD5WcY2qc/JNR+rw7HNP2WBkPWWV2HsXEYH1q311sqzcI5RMv7h29HejxzhEaHYfN53Mf8LVFuKuBLiwCtLsZGO0OhJGeZwQQCDgE9PI869E1Au2W/VLFYjjdLKu0eeE8TH2Dwj6QqNTrTckmU1ptK4qVowlqm+RSNKUqcdQWD2KTEX0q+Rt2JHrDpg/afrrv7br7dc28P6kRb3yNj+kY+usjsQ04mS5uCOQVY1Pp3Hew921PrFRXtH1DvtSuSDkKwjHq7sBSP4g1Rks1iljFT2i2v8V/H/SM0pSpJdEq4a7N7m+h7+JolTcVHeM4JxjJAVDyyce41tviUvfnbb+OX/p1ZvAundxp9smMHuw7A9cyfnDn3tit9UCVeWdDla21a6qSUMYy8aFKfEpe/O238cv/AE6+HsVvfnLf+OT/AKdXZSvO3mava1zzXQo5+xu+HnAfY7f7rVt8J6QbWzggONyIN+OY3N4m5+fiJrbUrCdSU9GR7i+q3EVGfkKw31RRcLbYYu0Ty5A8IVGRPEc8iS/Iee1vRWZUc0Ad7fX9xjkrRWqHyIhUysR/mXDqf/L9tayESOlaHjXi1NOtWuHUu2QkUY6yO3RR6upJweQPInkYpZ8CX98on1LULiFnGVtrRhEsQPPDHxbjjHXOOfiNAWTSqw06xvtL1O2txPcXljc7gTLukaFgOrSY8PPbjmFIZvDldxnms8TWtoAbm4ih3Z2h2ALY67V6nGR09NAbOlazReJrW8DG1uI5tuNwRgSuemV6jOD19Fc7niK2jMqyXESGEK0oZ1BjDY2lwT4c5GM9c0BsKVqNF4utLtmW2uYpWUZKqwLAdM7euMkc+nOu/WOILe0UNczxwg/J3sF3Y9APM+6gNhStVovFVpebhbXEUxUZYIwLAdMleoHrru1fXre1QPczRwqTgF2C5PXAz1PqFAZ9KrntF42WXTk/J1yGkuLqG3SSF+aMx3nJByuQuMdfF66kWp2u+9s41v8AujCrSSWwbx3CnCqz+MHarKeZBByRQEkpWp1riu0tCBc3MURIyFdgGI9IXrj14ru0fX7e7QvbTRzKDglGBweuCBzB9tAbClay64ntIu97y5hXuSolzIo7svnaGGeRbBwD1xXzROKLW8DG1uI5tuNwRgSuemV6jOD9VAbSlKgGoarNLxHb2scrrDDatNMisQrltyAMAcHBaIjProCf0pVd9luvPcR6jfXE7mA3Undd4xEccKDvAVDclG18E/4OfSgLEpWiv+OrCAIZbyBe8UMnjU7lbowA/RODhulbSHU4ni79ZEaLaX7wMCm0cyd/TAwefqoDJpUe4JtDHbM7Xvw3vZHkE2fBg4XbGN7AIu08geuaDtC07vO6+G2+/OMd4uM9Mbumc+ugJDSse/1GKCMyzSJFGuNzuwVRkgDLHkMkge+tVqHHVhBJ3U15AknLKl1yM8xu/V5EHnjrQG9pXGOQMAykEEAgjmCDzBBrlQClKUApSlAKUpQFT9tmt84LRTyx3r/aqf0c49YqrKknaLfd7qVy2chX2D1d2AhA94P11G6s6UcQR29jSVKhFemeoqx+x3hgSzPdyDKwnbGD5yEZJ+ipHvYHyquK9DdnFgItNtgOrr3h9e8lv6ED3VhXliOOZH2rWdOhhcXp+SS0pSq85AUpSgFRTtP1LudNmwcGTbEPXvPi+4HqV1VfbhqPK2gB83kYefLCL/V62U1mSRMsafaXEI+uempVFKUqzO4Jp2Sad3uoqx6Qo8nqzjux9r591XvVYdh+n4juZ/1nSMeraNx+vev1VZ9V1d5mcdtWpv3DXLCFKVxkkCgseQAJJ9Q51pKwortb1LvdRdR0hRIx6M43n7Xx7qhdZWq35nnlmPWSR39m4k492cVi1awW7FI723p9lSjDkhV+dlWm91psRIwZS8h9eTtU+9FWqGiiLMFUZZiAB6SeQH116g06yEMMcS9I0VB7FAX/AGqPcvRIqdtVMU4w5vPT+yre3DUMvbQA9FeRh+8Qqn7r/XVXVLO1HUO91KbnkR7Yx9EZP3i1ROttJYgiwsKfZ28F6Z66ir3/AO1EGk21nbzrJkwjmgUgEAb85IPym8gapvhrT+/u7eLGQ8qBh/hyC33QasHtzj52bf8Anj/8Z/vWFVKUlFkW9jGtXp0JcHl/TQ2WodtdsoPcwyyN5btqKffkn7Kq7iTiWa+m72YjphVHJUHoUf79TWqpWyFKMNUSrexo27zBa82K5wQs7KiAszEKoHUknAA9ZNdllYyTOI4kZ3boqjJ/9vXV0dnvZwLPFxcYa4I8IHNYgfQfNscifLoPSfKlRQQu7yFtHL4+S/fI3nCmhrp9iqNjKq0kzDzbGW5+YAAUH0KK883VyZHeRvlOzM3tY5P2mvQPaPqHc6bcnzZRGP8AMIQ/dJPurzzWq31zJkDZCc1OtLi3+/cUpSpReEyXtavwMB48D/lrX343NQ+cT+WtQyla+yhyIncrf4F0Jie1nUPnU/lp/audl2j6lPNHEtwFMjogxFFyLEKOq+uoXUw7KdO73Uoz5RK8h9w2D7zqfdWMoQjFvBqrW9vSpynuLRPyRfQr7SlVxxZ03t2sUbyuQEjRnYnoFUFiSfYK1PBNoyWMJcbZJQ08o9Ek7Gdx7mcj3V08dndai2HW6mit8elJGzNj2QLKfdUhAoCsuNpBPxBpFo/NIw85XyLYkdD7jb/afTVnVA+0bhC5mmtdQsCvwq1JwjHAkQ55ZOBnmwwSAQ7cwcGuheLNblHdppCQyEY72W4QxqfSY1G4j1AmgJnHxBbtctaLKpuETe8YyWVeXM+Q+Uv8Q9NV3Fr2nC+ubqKK61Sd2VN0MHfJCFGAkchwgXBBJBOeuedbrSuzySCxvl7/AL2/vI5O9uDlRvZSqBcc1RSeo9JIAGFGt4Mm1S2s4bFNKSJowV76SePuvM72SLLsSx5qvXrkeQGNwJi41++uEtzaiK2jieIhQxeUq+5wh2hiI+gJ6Lk5yKcE8Pw6hqWqX9wiyol2YYUYZTdCoTeVPJiF27c9Nzems/s90S9tH1RriDdLLK8qz74/z5GQiqgJ2rzLAMRt3geRNbnss4dlstNihuF2zlpHlG4N4nckZYEgnbtzzoCPLpkY4qTuFWMR2BklCAKGZmaPxAdTteM/RX0Vwu9Y08alcXQjudSuFCRBYYO+S225BWNiAoJySTk/pekitvoXDVz8N1i6lXujc7YrZiyt4I0KB/ATgE7Dg4PLpWo4ETU7C0SwXTFLI8mJ2njWI72L7mC7nOMgYAJIA6dABj8LuLniOSZLVrQQ2QEkbBFYu5UqZFjJAZkYcic4jXPlWZwNp6ardXep3aLMqTtBZo4DJHHHg71Q8tzEg5xkEHHWsvgDQr231HUJLyLd8IKt8KDIEbZkKiwgl18L+fQJg5PM67hyz1LR+/tIdP8Ahlu0zyW8izRx7Q+MI4fnyx19Oeo6AY/EfDMB4k05IY1TKfCJ1QbVzCXMTlVwN28bc/3Odtw04n1/Vbpj4LaKG2RjyUAjvJMnpkMhz6M1z4R4ZvRq11f34XJgSOIoVKeLa7KgzuATYFywG4sx8+WDpXA94dI1KJwIbu9nmmKllOA7KdhdCR4lDDOeW/1UB0aPrenx3FzcW9teanNPMxadLbvFXy7tJX2qI1wAMH0dQBjv7KwJdR1e6SH4PH3kcXdeEbHTd3gIXw7tw3HGRlzzPWs3hm81RLWCzTTUtjFEsZnlmRo12ALuEMeXdjzbbkDPVvOsTgjRL+10/UoXtiLl2mkjkMsR7+WVSuQAfAAVU+IjO7y5gAY/Zbw7DetdapcIJe+u5Wt1cblVQ3J9jct/6IJGQEGMZOcrhvToxxLfNbosccNoiShAFBlmKSZ2gY5hefrHrNSvs+0E2Wm2ts67XSPMi5Bw7kyOMgkHDMRyOPRWt7PdAnhl1K4uo9klzeMyZZGJhX/hc0JAwGYYPPlQEzqtOzlfhGr6ze45CVbZD5/m/A+PURHEfq9FWXVUWelanpF3dta2gvrW5laUKJFjZGYk8y2SCAdp5EHapyvMUBPeNNV+DafdzggMkEhTP65G1B72Kiq0nU2XCCKvN7iNQB5t8Jk3YA8z3TEe7OPKtze6NqWsskd9CtjYqwaSESCSaYrzALryVPcCCM8+WNvx5w3NdS6XDDGPg8N0k07ZQBFhHhXaSCdwZh4QcUBz0vgaysdPZZoYpNsGbiWRFJfYmWJZskKMHaucKAMVBtLumteDpHbOZllVQfRPKYv9JLe+rJ7QrSeXTbqG1j7yaWPu1Xcq5DkK/icgckLHr5VHeJuC55LPSbCKPfFDNbG6YsgAjhXDZBOWySThQelAazXbVyNI4fRygkhVrxl5MYol8S+oSMrjPqHUZBkPHXCdnHpF2i20KLFbyvFhFBV1UlSGxnJbqfPJznJrp454cuhfWuqWMazTQo0UsJYJ3kZ3EbWbkCN7/WDzxg4up6dqOsBbe6thYWW5WnBlWWWfaQwRdgwi7hzJ58gR6KAj3EM8s+iaLZsx7y8ktkY/KOwDO714zExJ9FSjjrhqys9Gu8QRjbExVyoLmVsIjtIfEXLlfETmsnVOGZZdY0+URbbSzglKsCmO8cd2ECZ3clCHOMcq7O1PQZ72zS1t0LCW4hE5DIuyJTuZvGRkgheQyfVQG04Cs2i0yyjfO5beLcD1BKg492ce6t9XxVAAA6DkK+0ApSlAKUpQClKUB5m4kP8A3y6z+0Tf62rW1Iu0LTjDqNyuDhnMg9Yk8fL3kj3VHatYPMUd9QkpU4tckK9F8AXgk061K+UQQ+2PwH7VrzpU37N+PRYs0M+TA5zkDJjboWwOZBGMj1Ajzzqrwco6EHadtKvS8HFPOC9KV0WV/HMgkidZEPRlII+sV31XnINNaMUpXRd30cQ3SyJGPS7BR9ZoEs8DvqhO1e/7zUpB5RKkY+refvOR7qvW0vElQSRsHRvksOYPlyPmOVea+I7gveXLn9KeU/eOB7hyqTbrxZLrY1P/ANpSfkjXUpSpx1JfPZLCF0yIj9J5WP8AGV/ooqZVW/Y3xEjW7WjMBJGzMg/WRvEcekhs59RFWRVZUTUnk4e+jKNxPe5v6ion2na0LfT5RnxTfmlH7+d33A32VJNQ1GOCMyTOqIvVmOB/6n1DmaoPj/jA39wGXIhjBWIHrz+Ux9bYHLyAHrrKlDel6G7Z1rKtVTx4Vq/wRilKVYnZEi7PdP77UbZSMgPvP+WDIM+rKge+vQ8sgVSx6AEn2DnVRdiWkkzT3JHhRO7X0FmIY+8BR/FU87Q9Q7nTblv1o+7H+YRH/RifdUCs96eDldpvtrpU16Lqef7+8MsskrdZHZz7WJY/1rHpSp60OpSSWETfsfsO81EOR/wonf3nEY+xz9VWhxtwaNRjjQymIoxYNt3dRggjI/rUS7DrHCXU3pZIx9EFj/rX6qtGq+tJ9pleRyW0a8o3blB6xxj9/wBlT/EY37YP5J/6lbPTuxS2XBmmklx1A2op9o5t9RqxaVi6035miW0rmSw5/b8Gv0jQILVdtvEsY8yBzP7znxN7zWwpStRBlJyeW9Ssu2/UcQ28A/TdpD7EG0Z9u8/VVQ1NO1vUu91F0HSFEj9Wcd4ftfHuqF1ZUViCO02dT7O3iuevUVYvZlwHBewyzXAYgSBEwxXoAzHl1+UPqquq9DdnGndzptsPN17w/wCYS4+6VHurGvJxjoadq15UqPheG2YHxRaf+pJ/ManxRaf+pJ/MappSoW/Lmc13yv8AG+rIX8UWn/qSfzGrb8O8F21iztArAuACWYtyHPlnpW8Jrg1wo6so94rxyk+LMZXNaa3ZSbXzOylKViRyOXp77VLePqLaCSduvJ5T3EXq+QLn7KkdRzhX87NfXXUSXHcxn/l2w7nH874QfpVI6AUpWBr+tJaW01zLnZEhYgYycdAM8sk4A9tAZ9KjnBfEF1eRtNcWfwWNgjQfnRI0isCclQAU5beRGeZ5DFbLiLWBaWlxcld3cxPJtzjcVBIXdg4ycDOD1oDY0qubDtE1SaNJotELxyKGRvhcY3KeYOGQHmPSK2fCfaKbq6eyubV7S6VS4jZg4ZRjmHAGeoPTB54PI0BM6UpQClR3Q+LfhN9fWqxYS0MS97uzvZ1LEbNvLaQR1Pl0qRUApUd0Hi74Ve31ssWEtGjTvd2e8ZwSw27eW0qR1Pl0rI4T1ua7gM09q9qe8YLG5beVGAGZWVSpPPw4PQc+dAbqlKUApWg454rGnWUl2U7zYUATdt3F2C/Kw2MAk9D0qNrx5qxAI0F8Hn/8VH+CgLDpUV4X4lvriYpdaYbSMIWEhnSTLAgBdqqOoJOfVUqoBSlKAUpSgFKjvC/F3w2e+jWLbHaz9yJN2e8Zc7/BtG3aQPM5zUioBSlKAUpSgFKUoBSlKAUpSgK+7WeD2uYluYVzLCCHUdWj68vSVOTj0FvPAqla9V1XnGXZMlwzTWpEUp5sh/4bnzIwMoT7wfQOZqVRrbvhkXuztoxprsqvDyZS9K2Wr8N3NqcXELx/4iMqfY65U+41ramJp8DpYyjJZi8oyLPUJITuikeMnqUZlP1qRW4Tj+/AwLuT3kE/WRmo/SvHFPijCdKnPWUU/mjb3HF14/yruc+oSOB9QIFYFtA88yIDukkdVBYk5ZiFGT16msep12QaN3193pHhgQt9Jsoo+rcfoisZYhFs1VpQt6UppJYRdOn2SwxRxJ8mNFRfYowP6V58480dra/nQjkzmRD6VkJYY9hyvtU16LrQcX8HRahFsfwyLnu5AMlSfSPNTyyP6VBpVNyWWctYXfd6u9Pg+P5POdKkPEHAd3ZljJEWjH/ip4kx1ycc1+kBUeqxUk+B19OpCot6DyjlHIVIZSQQQQRyII5gg+RreRceX6rtF3Lj1nJ/iOT9taGlHFPihOnCfvJP5mVf6pLOd00ryEZwXZmxn0ZPL3Vi0rttbR5G2Rozt+qqlj9Q500RlpFckdVZ+iaJLdzLBAu5m+pR5sx8lH/oMkgVLeHuyK6mIa4xbx+vDSEepByH0iCPQatrh7hmCyj7uBMdNzHm7kebN5+zoM8gK0VK6XAqrvalOksU3mX0Ry4c0FLO3SCPmFHibzZjzZj7T9QwPKoP23altgt4BnxyM59kY24PtL5+jVl1RXa7qXe6iyDOIY0T1ZP5wkfxgfRqNRW9PLKbZsXWulKWuMt/vzITSlKsTsC++yix7vTYjjBkZ5D68nYD/Cq1MK1/D1j3NpbxeaQxqfaFAP25rYVVSeW2cDXn2lWUubYpSlYmkVxlkCqWJwACSfUOZrlUX7StU7jTpz5yDul9feeE/c3H3V6ll4NlKDqTUF5sobVL8zzSzHrJIz+zcSce7OKxaUq1Wh3ySSwhWWurzgACaUAcgA78vtrEpRpMOKfFGZ+WZ/n5f43/AL1wfUpW6yufazH/AHrGpTCPNyPI+k561IOz7Tu+1G2UjID94f8ALBkGfVlQPfUeqyuxHTt09xOf0I1QejMh3H3gR/erCq8QZGvanZ0Jy9PvoXDWFreprbW01w3yYonkPr2KWx9lZtRzjU94tta/tN1Ep/cizdSA+opCUP79Vhw5m8KaWbezt4W+WsYMh9MjeORvaXZj760fG3FM6TwadY7fhdyC3eMNy28S5zIy+Z5EKDyJHPyBmVVdfanHZcTNNduI4p7ERwSucICGUspY8hzRjk9Ny/rCgOHGOl6hplqb+LU553iMZlilVDFIGZUO2MDwDLc8HOM4IPOvna7I1zaWPdzOsd7Lbxdzhdrd7+cDMcbvCQnIYrv481xNWCaTp7rP3ro11NGQ0cMSMHyZB4SxZRgAnpjzFd/EUAl13SbNR4LWGW4ZfIDHdx+8Mg9maAmvD+lPbwiKSd7gg8ncKDjkAuEAGABUO7dtTMelNGud08scYx/hzMc+rEWPfVh1WnaD/wB51nRrLPJHe5kA/wCX4kJ9R7qRfpeygOzTe2DS4IYoUeXbHGkagQS9EAUAZHqrhwhaTXuqS6zPC9vCsPc20co2yMvUuy+XV/bvGPk5NlVoePLtotMvZEzuW2m2kdQdpGfd191Aansp1me8tJbqdywluZjADjwRA7VXkPIhvT5Vw0LX5Z9Z1JDKfg1pFCgTlt3uN7OTjORtdcZxWu4H41sLTSLRBOjSLEoNvGQ0zStzZRCPFkyMeeMc85xzrQcO6k0egatqLnbJeTXDKR5GQiBAG9AkZsH0eigPvZno13ew3Vyly9pBc3U026NV76RmPMb2yERDkcuZO7oAMyHgnWbm31G90y7uGuVhiWeKZgN2w7chiP3x15+Fj0IA48BceafbaVAktzFC8EeyWJztlDpnfiE+NiWyeQOc+mtC8rpYa1rcyNE16gjt0YYdYiBbxsR5Fsqfog9DQHZwjqzW+galqe7ZJczXUyHl4Gdu5TryJEmT08631/xbdW9jp1smJdSvI0C958lDtDyO+3lhN3QejzwRWk4w00xaNpGl8g1zNaRSgevxyEf5hU5rM4mvo7TiSznuiI4DZtHDI3JEkBfdzPJfCwUn/GPKgO3iHhbVbaD4Vb6lcXVyhQtCUjEcmSAQsQ5KBnPsB6HnVkWshZEZl2sVBK+gkZI91RK57Q0lu4LPTu7unZt08ituigiHVjInIsfJc+o4yKmVAVZ26XwI0+12PIJLjvXjjG5nSIBWQIObEiU4HTwnmMVsvje/+lap/wDbf/1Wj4n4ktk4lhe6nEcVnbHGckd7KDywATzSRW+gKlvxu6V+2x/VJ+GgMxuLt2mTX/czQbIpnEcyhJMxhsZXJxkjl7RUR4a0vU77To57jUZLcGNmjMapvcEllklfA5EEYRceEAk5JxmdretrNowFs+74bLBFCRuG/e2/zwQCqEc+oPrrc8fXS2Wi3O07Qlt3KY5EFwIExjpgsPZQEU4CGp6rYxyTXz28Q3qjxKnfTkN8p5CPCqc4wFALbST5VncC8V3C6fqcl1KZzYy3CJKQAziFN3vyeYySfEBk4qQ8PINP0WIuNvcWfeSD0ME7x/b4s1Wswa24SRcnvr2QesuZZC/tJaFPbzoCR8IaVqWoWEMtzqEsAZSY+5CCSQEkh5HI5Ag4VFA8IBJyTjP7PuKJwNStr2Xvn09+c2AN6EORux5gRk/SAycZrvs+1DTINPikS4jwkKBbdCpmyFCiMQjmDnC+jzzjnUTvLaWy4f1K7uF23OoOXdDkFBOwRUOeeVR3bB6ZxyxQGTwZxF+TdB+HOhee8uJXSMZzLLKxRQB1xiPdy8vWa3p4L1OWEyy6rLHdEFljiVFgQ9QhXGXA6bifr89Jx7p3wK30JnBNvZzwd+QCcFQmHIH7r8vMkDzqS8TdptskBWymjurqUFLeKFhIxdhhSwQ+FV6nOOlAQ++7RbuTQbTUFkKSx3Sx3JUL+cVdynw4wCx7vOMcycYFT7tD4rNlZlohuuJmWG1Ucy0knJTj1DLc+RwB51Etc4HNrwtLaEgyRxiaQjmN4cTOAfMAAqD6BWRwUp1W8TUZQe4tIxDaKeW6YqO/lx54PgHUeHPIrQHZe6xfq9rpFvOr3rQ99eXcgUiFCcEpGAFY7jtUY6Bc/KLLh8UwXukCG+GozXMYmjS4imCEMrnBKYHh9g9IOeRB1F/penya7qMesbVDiB7ZpJHiQgIFYh1ZQeigZP6DAcwaybDhnRZdQit9PsRc7PHPOtxcd1ABzTxbmWRmIICg/wC+AJfxhxNcG6i0zTyq3MqGWWZxuW3iB279p5M5PIA+rPXIjvF1rfaREmoLqU1yqSILiGYJtdWIU7AB4efLHrznlg6zWdNsH1++j1jaEkjge1aSR4kwEVG8aso6hhgnGVb39kXC2iTXkVrYWK3Z+VcSpc3HdQJ6S4ZldjzAQdfMigJRx5xXIl3aafDcLafCAXkuXCnYoyFVA/h3uQVyemRjmRXAcPalaXVpJbXk97bvIFuknaHwo3LvFY4Phzu2rzO0DmDWNq3EWm3t5d2GqxQRfBiohkmkClxINzFXwpj5bDgNzyPRWn4L06KPWlj0ieV7JIma7G8vAGYEIkb9GbdtbOSRhvF1UAXDSlKAUpSgPjKCMHmK017wXZS5L2sRJ6kKFJ+kuDSleptcDKM5Q1i8GsPZXp37Of5s3465L2WacP8A5bPtkm/HXylZb8uZu73X+N9WbCHgexXpaQ/SQN/qzW1tbKOIYjREHoVQo+oV9pWOWzVKpOXvNs7qUpXhgK1t9w1azHMtvE59JRc/xYzSlDKMnF5TNPL2X6cxJ+DYJ9EkoH1BsCuA7KtO/Zz/ADZvx0pWe/Lmbu9V/jfVmba8AWEfJbSM/vgv9shNbu3tUjG2NFQehQFH1ClKxbb4mqdSc/ebfzO2lKV4YCsKTRYGJZoIiSckmNCSfWSOdKUPU2uBx/INt+zw/wAtP7U/IFt+zw/y0/tSlD3flzM+lKUMRSlKAV03VlHIAJEVwDkBlDAHpnB88E0pQJ4Mb8g237PD/LT+1PyDbfs8P8tP7V9pQy35cz5+Qbb9nh/lp/an5Btv2eH+Wn9q+0oN+XM+fkG2/Z4f5af2p+Qbb9nh/lp/avtKDflzPn5Btv2eH+Wn9qyLWxjjBEcaIDzIVQufbivtKByb4s7qxZtNRpo52zviWRU5nA7zbuO3oT4AM+WT6aUoYmVWLqOlQ3CbJ4o5UznbIiuM+nDAjNfKUB907S4bdNkEUcSddsaKg+pQBXYLNN/ebF7zG3ftG7HXG7rj1V9pQHbXSbKPvBLsXvAMB9o3Y9G7rjmeXrpSgO6vhGaUoDWWXC9pC5khtYI3IILJFGrEHqNwGcHzrKOlw933PdR9383sXZ13fIxjrzpSgMabhi0ebv2tYGmyD3hijL5HIHeRnPrrOurRJF2SIrr+qwDDl6jypSgPktmjMrMisyfIJUErnrtJ6dB09Fdeo6XFcJ3c8UcqZztkVXXI6HawIzSlAfNN0iG3XZbwxwrnO2NFQZ9OFA51l0pQGFPolu7F3giZj1Zo0JPlzJGTyFdf/Zy1/ZoP5Uf9qUoDJbToiEUxIVjIMYKrhCOhUY8OPVXO6tEkUpIiup6qwDDl6jypSgOUsCspRlDKRgqQCCPQQeWKgfG+mmbUNGtUQCCOZp3AwAvcqDEAPRyYYA9HSlKAlkPDFokpnS1gWUkkyCKMPk9TvAzk+ms26s0kG2RFcZzhlDDI88HzpSgOc0CupV1DKRgqwBBHoIPI1g6Zw5a2xLW9tDCW6mONEJ9pUClKAhPF3Est/LcaLZxlXJEdxcOU2RxMoZyqZ3M21tuMDr1HUTvSNKjtoI7eFdscahVHs8yfMk5JPmSaUoDjqmhW9yALiCKYLzXvEV8ezcDiu6w06KBBHDGkSDoqKqqPoqAKUoDq1TRLe5AW4gimCnKiRFfB9I3A4rnp+lxQJ3cEUcSddsaqi5P+FQBSlAdGqcOWtyQbi2hmKjCmSNHIHoBYEisqysY4UEcMaRoOiooVR7FUYpSgO+lKUB//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779415"/>
            <a:ext cx="2747966" cy="41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1889" y="4366745"/>
            <a:ext cx="2066129" cy="123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4416" y="5492154"/>
            <a:ext cx="1492650" cy="115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968" y="5538883"/>
            <a:ext cx="2750986" cy="1135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961" y="4558786"/>
            <a:ext cx="13335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Tree>
    <p:extLst>
      <p:ext uri="{BB962C8B-B14F-4D97-AF65-F5344CB8AC3E}">
        <p14:creationId xmlns:p14="http://schemas.microsoft.com/office/powerpoint/2010/main" val="96640798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143000"/>
          </a:xfrm>
        </p:spPr>
        <p:txBody>
          <a:bodyPr>
            <a:normAutofit/>
          </a:bodyPr>
          <a:lstStyle/>
          <a:p>
            <a:r>
              <a:rPr lang="en-CA" sz="3200" b="1" dirty="0" smtClean="0">
                <a:solidFill>
                  <a:srgbClr val="2C297C"/>
                </a:solidFill>
                <a:latin typeface="Arial" pitchFamily="34" charset="0"/>
                <a:cs typeface="Arial" pitchFamily="34" charset="0"/>
              </a:rPr>
              <a:t>What Is The Labour Movement Doing?</a:t>
            </a:r>
            <a:endParaRPr lang="en-CA" sz="3200" b="1" dirty="0">
              <a:solidFill>
                <a:srgbClr val="2C297C"/>
              </a:solidFill>
              <a:latin typeface="Arial" pitchFamily="34" charset="0"/>
              <a:cs typeface="Arial" pitchFamily="34" charset="0"/>
            </a:endParaRPr>
          </a:p>
        </p:txBody>
      </p:sp>
      <p:sp>
        <p:nvSpPr>
          <p:cNvPr id="5" name="Content Placeholder 4"/>
          <p:cNvSpPr>
            <a:spLocks noGrp="1"/>
          </p:cNvSpPr>
          <p:nvPr>
            <p:ph idx="1"/>
          </p:nvPr>
        </p:nvSpPr>
        <p:spPr>
          <a:xfrm>
            <a:off x="827584" y="1772816"/>
            <a:ext cx="8229600" cy="5472608"/>
          </a:xfrm>
        </p:spPr>
        <p:txBody>
          <a:bodyPr>
            <a:normAutofit/>
          </a:bodyPr>
          <a:lstStyle/>
          <a:p>
            <a:pPr marL="0" indent="0">
              <a:buNone/>
            </a:pPr>
            <a:r>
              <a:rPr lang="en-CA" sz="2800" dirty="0" smtClean="0"/>
              <a:t>Further information</a:t>
            </a:r>
          </a:p>
          <a:p>
            <a:pPr marL="0" indent="0">
              <a:buNone/>
            </a:pPr>
            <a:endParaRPr lang="en-CA" sz="2800" dirty="0" smtClean="0"/>
          </a:p>
          <a:p>
            <a:pPr marL="1371600" lvl="3" indent="0">
              <a:buNone/>
            </a:pPr>
            <a:r>
              <a:rPr lang="en-CA" sz="1600" dirty="0" smtClean="0">
                <a:hlinkClick r:id="rId4"/>
              </a:rPr>
              <a:t>http</a:t>
            </a:r>
            <a:r>
              <a:rPr lang="en-CA" sz="1600" dirty="0">
                <a:hlinkClick r:id="rId4"/>
              </a:rPr>
              <a:t>://ofl.ca/index.php/campaigns/workersrights</a:t>
            </a:r>
            <a:r>
              <a:rPr lang="en-CA" sz="1600" dirty="0" smtClean="0">
                <a:hlinkClick r:id="rId4"/>
              </a:rPr>
              <a:t>/</a:t>
            </a:r>
            <a:endParaRPr lang="en-CA" sz="1600" dirty="0" smtClean="0"/>
          </a:p>
          <a:p>
            <a:pPr marL="1371600" lvl="3" indent="0">
              <a:buNone/>
            </a:pPr>
            <a:endParaRPr lang="en-CA" sz="1600" dirty="0" smtClean="0"/>
          </a:p>
          <a:p>
            <a:pPr marL="1371600" lvl="3" indent="0">
              <a:buNone/>
            </a:pPr>
            <a:endParaRPr lang="en-CA" sz="1600" dirty="0" smtClean="0"/>
          </a:p>
          <a:p>
            <a:pPr marL="1371600" lvl="3" indent="0">
              <a:buNone/>
            </a:pPr>
            <a:r>
              <a:rPr lang="en-CA" sz="1600" dirty="0">
                <a:hlinkClick r:id="rId5"/>
              </a:rPr>
              <a:t>http://</a:t>
            </a:r>
            <a:r>
              <a:rPr lang="en-CA" sz="1600" dirty="0" smtClean="0">
                <a:hlinkClick r:id="rId5"/>
              </a:rPr>
              <a:t>www.labourcouncil.ca/workersrights.html</a:t>
            </a:r>
            <a:endParaRPr lang="en-CA" sz="1600" dirty="0" smtClean="0"/>
          </a:p>
          <a:p>
            <a:pPr marL="1371600" lvl="3" indent="0">
              <a:buNone/>
            </a:pPr>
            <a:endParaRPr lang="en-CA" sz="1600" dirty="0" smtClean="0"/>
          </a:p>
          <a:p>
            <a:pPr marL="1828800" lvl="4" indent="0">
              <a:buNone/>
            </a:pPr>
            <a:endParaRPr lang="en-CA" sz="1600" dirty="0">
              <a:hlinkClick r:id="rId6"/>
            </a:endParaRPr>
          </a:p>
          <a:p>
            <a:pPr marL="1371600" lvl="3" indent="0">
              <a:buNone/>
            </a:pPr>
            <a:r>
              <a:rPr lang="en-CA" sz="1600" dirty="0" smtClean="0">
                <a:hlinkClick r:id="rId6"/>
              </a:rPr>
              <a:t>http</a:t>
            </a:r>
            <a:r>
              <a:rPr lang="en-CA" sz="1600" dirty="0">
                <a:hlinkClick r:id="rId6"/>
              </a:rPr>
              <a:t>://</a:t>
            </a:r>
            <a:r>
              <a:rPr lang="en-CA" sz="1600" dirty="0" smtClean="0">
                <a:hlinkClick r:id="rId6"/>
              </a:rPr>
              <a:t>www.canadianlabour.ca/action-center/together-fairness-works</a:t>
            </a:r>
            <a:endParaRPr lang="en-CA" sz="1600" dirty="0" smtClean="0"/>
          </a:p>
          <a:p>
            <a:pPr lvl="1">
              <a:buFont typeface="Wingdings" pitchFamily="2" charset="2"/>
              <a:buChar char="§"/>
            </a:pPr>
            <a:endParaRPr lang="en-CA" dirty="0" smtClean="0"/>
          </a:p>
          <a:p>
            <a:pPr lvl="1">
              <a:buFont typeface="Wingdings" pitchFamily="2" charset="2"/>
              <a:buChar char="§"/>
            </a:pPr>
            <a:endParaRPr lang="en-CA" dirty="0" smtClean="0"/>
          </a:p>
          <a:p>
            <a:pPr marL="457200" lvl="1" indent="0">
              <a:buNone/>
            </a:pPr>
            <a:endParaRPr lang="en-CA" dirty="0"/>
          </a:p>
          <a:p>
            <a:pPr lvl="1">
              <a:buFont typeface="Symbol" pitchFamily="18" charset="2"/>
              <a:buChar char="Ö"/>
            </a:pPr>
            <a:endParaRPr lang="en-CA"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961" y="4437112"/>
            <a:ext cx="1436775" cy="469151"/>
          </a:xfrm>
          <a:prstGeom prst="rect">
            <a:avLst/>
          </a:prstGeom>
        </p:spPr>
      </p:pic>
      <p:pic>
        <p:nvPicPr>
          <p:cNvPr id="3" name="Picture 2"/>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88903" y="3380868"/>
            <a:ext cx="1917522" cy="703947"/>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9592" y="2564904"/>
            <a:ext cx="1296144" cy="488710"/>
          </a:xfrm>
          <a:prstGeom prst="rect">
            <a:avLst/>
          </a:prstGeom>
        </p:spPr>
      </p:pic>
    </p:spTree>
    <p:extLst>
      <p:ext uri="{BB962C8B-B14F-4D97-AF65-F5344CB8AC3E}">
        <p14:creationId xmlns:p14="http://schemas.microsoft.com/office/powerpoint/2010/main" val="104426872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14400" y="116632"/>
            <a:ext cx="8229600" cy="1143000"/>
          </a:xfrm>
        </p:spPr>
        <p:txBody>
          <a:bodyPr>
            <a:normAutofit/>
          </a:bodyPr>
          <a:lstStyle/>
          <a:p>
            <a:r>
              <a:rPr lang="en-CA" sz="3600" b="1" dirty="0" smtClean="0">
                <a:solidFill>
                  <a:srgbClr val="2C297C"/>
                </a:solidFill>
                <a:latin typeface="Arial" pitchFamily="34" charset="0"/>
                <a:cs typeface="Arial" pitchFamily="34" charset="0"/>
              </a:rPr>
              <a:t>What Is The Society Doing?</a:t>
            </a:r>
            <a:endParaRPr lang="en-CA" sz="3600" b="1" dirty="0">
              <a:solidFill>
                <a:srgbClr val="2C297C"/>
              </a:solidFill>
              <a:latin typeface="Arial" pitchFamily="34" charset="0"/>
              <a:cs typeface="Arial" pitchFamily="34" charset="0"/>
            </a:endParaRPr>
          </a:p>
        </p:txBody>
      </p:sp>
      <p:sp>
        <p:nvSpPr>
          <p:cNvPr id="5" name="Content Placeholder 4"/>
          <p:cNvSpPr>
            <a:spLocks noGrp="1"/>
          </p:cNvSpPr>
          <p:nvPr>
            <p:ph idx="1"/>
          </p:nvPr>
        </p:nvSpPr>
        <p:spPr>
          <a:xfrm>
            <a:off x="755576" y="1844824"/>
            <a:ext cx="8280920" cy="4104456"/>
          </a:xfrm>
        </p:spPr>
        <p:txBody>
          <a:bodyPr>
            <a:normAutofit fontScale="92500" lnSpcReduction="10000"/>
          </a:bodyPr>
          <a:lstStyle/>
          <a:p>
            <a:pPr lvl="1">
              <a:buFont typeface="Wingdings" pitchFamily="2" charset="2"/>
              <a:buChar char="ü"/>
            </a:pPr>
            <a:r>
              <a:rPr lang="en-CA" dirty="0" smtClean="0"/>
              <a:t>Attended Toronto York Region Labour Council (TYRLC) campaign kick-off</a:t>
            </a:r>
          </a:p>
          <a:p>
            <a:pPr lvl="1">
              <a:buFont typeface="Wingdings" pitchFamily="2" charset="2"/>
              <a:buChar char="ü"/>
            </a:pPr>
            <a:r>
              <a:rPr lang="en-CA" dirty="0" smtClean="0"/>
              <a:t>In house pilot training session for elected representatives to </a:t>
            </a:r>
            <a:r>
              <a:rPr lang="en-CA" dirty="0"/>
              <a:t>help fine-tune the campaign. </a:t>
            </a:r>
            <a:endParaRPr lang="en-CA" dirty="0" smtClean="0"/>
          </a:p>
          <a:p>
            <a:pPr lvl="1">
              <a:buFont typeface="Wingdings" pitchFamily="2" charset="2"/>
              <a:buChar char="ü"/>
            </a:pPr>
            <a:r>
              <a:rPr lang="en-CA" dirty="0" smtClean="0"/>
              <a:t>Passed a motion at the </a:t>
            </a:r>
            <a:r>
              <a:rPr lang="en-CA" dirty="0"/>
              <a:t>2013 Society </a:t>
            </a:r>
            <a:r>
              <a:rPr lang="en-CA" dirty="0" smtClean="0"/>
              <a:t>Council to develop and roll-out a </a:t>
            </a:r>
            <a:r>
              <a:rPr lang="en-CA" dirty="0"/>
              <a:t>campaign strategy and built the capacity of </a:t>
            </a:r>
            <a:r>
              <a:rPr lang="en-CA" dirty="0" smtClean="0"/>
              <a:t>elected representatives to </a:t>
            </a:r>
            <a:r>
              <a:rPr lang="en-CA" dirty="0"/>
              <a:t>help them lead this campaign. </a:t>
            </a:r>
            <a:endParaRPr lang="en-CA" dirty="0" smtClean="0"/>
          </a:p>
          <a:p>
            <a:pPr lvl="1">
              <a:buFont typeface="Wingdings" pitchFamily="2" charset="2"/>
              <a:buChar char="ü"/>
            </a:pPr>
            <a:r>
              <a:rPr lang="en-CA" dirty="0" smtClean="0"/>
              <a:t>Set </a:t>
            </a:r>
            <a:r>
              <a:rPr lang="en-CA" dirty="0"/>
              <a:t>firm timelines to rollout this </a:t>
            </a:r>
            <a:r>
              <a:rPr lang="en-CA" dirty="0" smtClean="0"/>
              <a:t>campaign to the membership</a:t>
            </a:r>
            <a:endParaRPr lang="en-CA" dirty="0"/>
          </a:p>
        </p:txBody>
      </p:sp>
      <p:sp>
        <p:nvSpPr>
          <p:cNvPr id="2" name="TextBox 1"/>
          <p:cNvSpPr txBox="1"/>
          <p:nvPr/>
        </p:nvSpPr>
        <p:spPr>
          <a:xfrm>
            <a:off x="1115616" y="1052735"/>
            <a:ext cx="7704856" cy="984885"/>
          </a:xfrm>
          <a:prstGeom prst="rect">
            <a:avLst/>
          </a:prstGeom>
          <a:noFill/>
        </p:spPr>
        <p:txBody>
          <a:bodyPr wrap="square" rtlCol="0">
            <a:spAutoFit/>
          </a:bodyPr>
          <a:lstStyle/>
          <a:p>
            <a:pPr marL="0" lvl="1"/>
            <a:r>
              <a:rPr lang="en-CA" sz="40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63500">
                    <a:schemeClr val="accent4">
                      <a:satMod val="175000"/>
                      <a:alpha val="40000"/>
                    </a:schemeClr>
                  </a:glow>
                  <a:outerShdw blurRad="41275" dist="12700" dir="12000000" algn="tl" rotWithShape="0">
                    <a:srgbClr val="000000">
                      <a:alpha val="40000"/>
                    </a:srgbClr>
                  </a:outerShdw>
                </a:effectLst>
              </a:rPr>
              <a:t>The Society Is Mobilizing Members</a:t>
            </a:r>
          </a:p>
          <a:p>
            <a:endParaRPr lang="en-CA"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304" y="5775176"/>
            <a:ext cx="896488" cy="896488"/>
          </a:xfrm>
          <a:prstGeom prst="rect">
            <a:avLst/>
          </a:prstGeom>
        </p:spPr>
      </p:pic>
    </p:spTree>
    <p:extLst>
      <p:ext uri="{BB962C8B-B14F-4D97-AF65-F5344CB8AC3E}">
        <p14:creationId xmlns:p14="http://schemas.microsoft.com/office/powerpoint/2010/main" val="63023588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2654</TotalTime>
  <Words>1204</Words>
  <Application>Microsoft Office PowerPoint</Application>
  <PresentationFormat>On-screen Show (4:3)</PresentationFormat>
  <Paragraphs>184</Paragraphs>
  <Slides>28</Slides>
  <Notes>28</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Workers’ Rights</vt:lpstr>
      <vt:lpstr>Message from Scott Travers, Society President</vt:lpstr>
      <vt:lpstr>What is “Right-to-Work” Legislation?</vt:lpstr>
      <vt:lpstr>NO Free Ride!</vt:lpstr>
      <vt:lpstr>What’s It Like To Work Under Right to Work Legislation?</vt:lpstr>
      <vt:lpstr>What Is The Labour Movement Doing?</vt:lpstr>
      <vt:lpstr>What Is The Labour Movement Doing?</vt:lpstr>
      <vt:lpstr>What Is The Labour Movement Doing?</vt:lpstr>
      <vt:lpstr>What Is The Society Doing?</vt:lpstr>
      <vt:lpstr>Society Council 2013 Motion</vt:lpstr>
      <vt:lpstr>What Has Transpired Since This Motion Was Passed?</vt:lpstr>
      <vt:lpstr>What Has Transpired Since This Motion Was Passed?</vt:lpstr>
      <vt:lpstr>What Has Transpired Since This Motion Was Passed?</vt:lpstr>
      <vt:lpstr>What Is The Society Doing?</vt:lpstr>
      <vt:lpstr>The Attack on Workers’ and Union Rights is Not New</vt:lpstr>
      <vt:lpstr>The Attack on Workers’ and Union Rights is Not New</vt:lpstr>
      <vt:lpstr>It Doesn’t Stop There….</vt:lpstr>
      <vt:lpstr>What is the Rand Formula?</vt:lpstr>
      <vt:lpstr>What is the Rand Formula?</vt:lpstr>
      <vt:lpstr>What’s at Risk For You?</vt:lpstr>
      <vt:lpstr>Impact of Right-to-Work</vt:lpstr>
      <vt:lpstr>Impact of Right-to-Work</vt:lpstr>
      <vt:lpstr>It’s About More Than Paycheques</vt:lpstr>
      <vt:lpstr>It’s About More Than Paycheques</vt:lpstr>
      <vt:lpstr>It’s About More Than Paycheques</vt:lpstr>
      <vt:lpstr>Fight Back For What Matters</vt:lpstr>
      <vt:lpstr>Losing’s Not An Option</vt:lpstr>
      <vt:lpstr>EDUCATE YOURSELF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Chaleff-Freudenthaler Adam</dc:creator>
  <cp:lastModifiedBy>Chaleff-Freudenthaler Adam</cp:lastModifiedBy>
  <cp:revision>93</cp:revision>
  <dcterms:created xsi:type="dcterms:W3CDTF">2013-10-20T20:17:45Z</dcterms:created>
  <dcterms:modified xsi:type="dcterms:W3CDTF">2014-02-05T21:48:11Z</dcterms:modified>
</cp:coreProperties>
</file>